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93" r:id="rId2"/>
    <p:sldId id="332" r:id="rId3"/>
    <p:sldId id="323" r:id="rId4"/>
    <p:sldId id="327" r:id="rId5"/>
    <p:sldId id="328" r:id="rId6"/>
    <p:sldId id="329" r:id="rId7"/>
    <p:sldId id="330" r:id="rId8"/>
    <p:sldId id="331" r:id="rId9"/>
    <p:sldId id="326" r:id="rId10"/>
    <p:sldId id="324" r:id="rId11"/>
    <p:sldId id="325" r:id="rId12"/>
  </p:sldIdLst>
  <p:sldSz cx="9144000" cy="6858000" type="screen4x3"/>
  <p:notesSz cx="6794500" cy="99314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D0D8E8"/>
    <a:srgbClr val="EDE54D"/>
    <a:srgbClr val="E4D038"/>
    <a:srgbClr val="821015"/>
    <a:srgbClr val="670D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2018" autoAdjust="0"/>
  </p:normalViewPr>
  <p:slideViewPr>
    <p:cSldViewPr>
      <p:cViewPr>
        <p:scale>
          <a:sx n="107" d="100"/>
          <a:sy n="107" d="100"/>
        </p:scale>
        <p:origin x="-1098" y="-216"/>
      </p:cViewPr>
      <p:guideLst>
        <p:guide orient="horz" pos="912"/>
        <p:guide orient="horz" pos="4201"/>
        <p:guide orient="horz" pos="288"/>
        <p:guide orient="horz" pos="824"/>
        <p:guide orient="horz" pos="3888"/>
        <p:guide orient="horz" pos="3648"/>
        <p:guide orient="horz" pos="4130"/>
        <p:guide orient="horz" pos="1200"/>
        <p:guide pos="5520"/>
        <p:guide pos="4080"/>
        <p:guide pos="240"/>
        <p:guide pos="2880"/>
        <p:guide pos="4320"/>
        <p:guide pos="1440"/>
        <p:guide pos="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15" y="0"/>
            <a:ext cx="2944486" cy="496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8" y="4716914"/>
            <a:ext cx="4983444" cy="446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Mastertextformat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370"/>
            <a:ext cx="2944486" cy="496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15" y="9435370"/>
            <a:ext cx="2944486" cy="496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704B79B8-CA71-4168-9AD3-263662A59DC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5643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7"/>
          <p:cNvSpPr>
            <a:spLocks noChangeShapeType="1"/>
          </p:cNvSpPr>
          <p:nvPr userDrawn="1"/>
        </p:nvSpPr>
        <p:spPr bwMode="auto">
          <a:xfrm>
            <a:off x="381000" y="6172200"/>
            <a:ext cx="83820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Line 28"/>
          <p:cNvSpPr>
            <a:spLocks noChangeShapeType="1"/>
          </p:cNvSpPr>
          <p:nvPr userDrawn="1"/>
        </p:nvSpPr>
        <p:spPr bwMode="auto">
          <a:xfrm>
            <a:off x="381000" y="1905000"/>
            <a:ext cx="8382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4" name="Picture 31" descr="Kop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950" y="457200"/>
            <a:ext cx="27622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2" descr="Kop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2600" y="409575"/>
            <a:ext cx="32004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03669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75042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67500" y="457200"/>
            <a:ext cx="2095500" cy="5334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457200"/>
            <a:ext cx="6134100" cy="5334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35874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8509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81000" y="1447800"/>
            <a:ext cx="4114800" cy="4343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343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016867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381000" y="457200"/>
            <a:ext cx="8382000" cy="8509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4114800" cy="20955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4114800" cy="20955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381000" y="3695700"/>
            <a:ext cx="4114800" cy="20955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3695700"/>
            <a:ext cx="4114800" cy="20955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365597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040A6-0EEA-48E6-A232-2B099AB7920A}" type="datetimeFigureOut">
              <a:rPr lang="de-DE"/>
              <a:pPr>
                <a:defRPr/>
              </a:pPr>
              <a:t>04.06.2018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3C063-A3AD-44AA-A082-2187935C11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92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783817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71483788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806212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305337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712054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50385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20307181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30240481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905000" y="2590800"/>
            <a:ext cx="6400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Times" pitchFamily="80" charset="0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673100" indent="-482600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n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4762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085850">
              <a:spcBef>
                <a:spcPct val="20000"/>
              </a:spcBef>
              <a:buFont typeface="Times" pitchFamily="80" charset="0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816100" indent="44450" algn="ctr">
              <a:spcBef>
                <a:spcPct val="20000"/>
              </a:spcBef>
              <a:buFont typeface="Times" pitchFamily="80" charset="0"/>
              <a:buChar char="•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273300" indent="44450" algn="ctr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730500" indent="44450" algn="ctr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187700" indent="44450" algn="ctr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644900" indent="44450" algn="ctr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tabLst>
                <a:tab pos="7620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57200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pic>
        <p:nvPicPr>
          <p:cNvPr id="1029" name="Picture 28" descr="Kop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38" y="6143625"/>
            <a:ext cx="17018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9" descr="Kop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29413" y="6102350"/>
            <a:ext cx="20351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4"/>
          <p:cNvSpPr txBox="1">
            <a:spLocks noChangeArrowheads="1"/>
          </p:cNvSpPr>
          <p:nvPr userDrawn="1"/>
        </p:nvSpPr>
        <p:spPr bwMode="auto">
          <a:xfrm>
            <a:off x="4355753" y="6597352"/>
            <a:ext cx="432271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defRPr/>
            </a:pPr>
            <a:fld id="{84E96B47-5958-458F-93C0-6F62FB46F029}" type="slidenum">
              <a:rPr lang="de-DE" altLang="de-DE" sz="1000" smtClean="0">
                <a:solidFill>
                  <a:schemeClr val="accent1"/>
                </a:solidFill>
              </a:rPr>
              <a:pPr algn="ctr">
                <a:defRPr/>
              </a:pPr>
              <a:t>‹Nr.›</a:t>
            </a:fld>
            <a:endParaRPr lang="de-DE" altLang="de-DE" sz="1000" dirty="0" smtClean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  <p:sldLayoutId id="2147484084" r:id="rId12"/>
    <p:sldLayoutId id="2147484085" r:id="rId13"/>
    <p:sldLayoutId id="2147484099" r:id="rId14"/>
  </p:sldLayoutIdLst>
  <p:transition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Arial" charset="0"/>
          <a:ea typeface="ＭＳ Ｐゴシック" pitchFamily="34" charset="-128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762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2pPr>
      <a:lvl3pPr marL="8953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31445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defRPr sz="2000">
          <a:solidFill>
            <a:schemeClr val="tx1"/>
          </a:solidFill>
          <a:latin typeface="+mn-lt"/>
          <a:ea typeface="+mn-ea"/>
        </a:defRPr>
      </a:lvl4pPr>
      <a:lvl5pPr marL="173355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190750" indent="-22860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47950" indent="-22860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05150" indent="-22860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562350" indent="-22860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"/>
          <p:cNvSpPr>
            <a:spLocks noChangeArrowheads="1"/>
          </p:cNvSpPr>
          <p:nvPr/>
        </p:nvSpPr>
        <p:spPr bwMode="auto">
          <a:xfrm>
            <a:off x="323869" y="2060594"/>
            <a:ext cx="8609680" cy="83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57" tIns="45628" rIns="91257" bIns="45628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Times" pitchFamily="18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400" dirty="0" smtClean="0">
                <a:solidFill>
                  <a:schemeClr val="accent1"/>
                </a:solidFill>
              </a:rPr>
              <a:t>Beschwerdemanagement am Universitätsklinikum Mannheim:</a:t>
            </a:r>
          </a:p>
          <a:p>
            <a:pPr>
              <a:spcBef>
                <a:spcPct val="0"/>
              </a:spcBef>
            </a:pPr>
            <a:r>
              <a:rPr lang="de-DE" altLang="de-DE" sz="2400" dirty="0" smtClean="0">
                <a:solidFill>
                  <a:schemeClr val="accent1"/>
                </a:solidFill>
              </a:rPr>
              <a:t>Prozessablauf und Auswertung</a:t>
            </a:r>
            <a:endParaRPr lang="de-DE" altLang="de-DE" sz="2400" dirty="0">
              <a:solidFill>
                <a:schemeClr val="accent1"/>
              </a:solidFill>
            </a:endParaRPr>
          </a:p>
        </p:txBody>
      </p:sp>
      <p:sp>
        <p:nvSpPr>
          <p:cNvPr id="3075" name="Rectangle 21"/>
          <p:cNvSpPr>
            <a:spLocks noChangeArrowheads="1"/>
          </p:cNvSpPr>
          <p:nvPr/>
        </p:nvSpPr>
        <p:spPr bwMode="auto">
          <a:xfrm>
            <a:off x="3029062" y="5589588"/>
            <a:ext cx="2651318" cy="52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57" tIns="45628" rIns="91257" bIns="45628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Times" pitchFamily="18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DE" altLang="de-DE" sz="1400" dirty="0" smtClean="0">
                <a:solidFill>
                  <a:schemeClr val="accent1"/>
                </a:solidFill>
              </a:rPr>
              <a:t>Büro für Patientenzufriedenheit</a:t>
            </a:r>
            <a:endParaRPr lang="de-DE" altLang="de-DE" sz="1400" dirty="0">
              <a:solidFill>
                <a:schemeClr val="accent1"/>
              </a:solidFill>
            </a:endParaRPr>
          </a:p>
          <a:p>
            <a:pPr algn="ctr">
              <a:spcBef>
                <a:spcPct val="0"/>
              </a:spcBef>
            </a:pPr>
            <a:r>
              <a:rPr lang="de-DE" altLang="de-DE" sz="1400" dirty="0" smtClean="0">
                <a:solidFill>
                  <a:schemeClr val="accent1"/>
                </a:solidFill>
              </a:rPr>
              <a:t>April 2018</a:t>
            </a:r>
            <a:endParaRPr lang="de-DE" altLang="de-DE" sz="1400" dirty="0">
              <a:solidFill>
                <a:schemeClr val="accent1"/>
              </a:solidFill>
            </a:endParaRPr>
          </a:p>
        </p:txBody>
      </p:sp>
      <p:pic>
        <p:nvPicPr>
          <p:cNvPr id="3076" name="Picture 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212977"/>
            <a:ext cx="2160240" cy="181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3212976"/>
            <a:ext cx="3537886" cy="181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6585" y="3212991"/>
            <a:ext cx="2271797" cy="1811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0972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ssdiagramm: Prozess 3"/>
          <p:cNvSpPr/>
          <p:nvPr/>
        </p:nvSpPr>
        <p:spPr>
          <a:xfrm>
            <a:off x="2123729" y="1222828"/>
            <a:ext cx="1584176" cy="112726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Stellungnahme Stationsarzt, Stationsleitung oder Abteilungsleitung einholen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5" name="Flussdiagramm: Verzweigung 4"/>
          <p:cNvSpPr/>
          <p:nvPr/>
        </p:nvSpPr>
        <p:spPr>
          <a:xfrm>
            <a:off x="3995938" y="1268760"/>
            <a:ext cx="1296143" cy="101743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Stellung-</a:t>
            </a:r>
            <a:r>
              <a:rPr lang="de-DE" sz="1300" dirty="0" err="1" smtClean="0">
                <a:latin typeface="Calibri" panose="020F0502020204030204" pitchFamily="34" charset="0"/>
              </a:rPr>
              <a:t>nahme</a:t>
            </a:r>
            <a:r>
              <a:rPr lang="de-DE" sz="1300" dirty="0" smtClean="0">
                <a:latin typeface="Calibri" panose="020F0502020204030204" pitchFamily="34" charset="0"/>
              </a:rPr>
              <a:t> liegt vor?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7" name="Flussdiagramm: Verbindungsstelle zu einer anderen Seite 6"/>
          <p:cNvSpPr/>
          <p:nvPr/>
        </p:nvSpPr>
        <p:spPr>
          <a:xfrm rot="16200000">
            <a:off x="152835" y="791382"/>
            <a:ext cx="1133475" cy="93610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Calibri" panose="020F0502020204030204" pitchFamily="34" charset="0"/>
              </a:rPr>
              <a:t>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Calibri" panose="020F0502020204030204" pitchFamily="34" charset="0"/>
              </a:rPr>
              <a:t>Kein </a:t>
            </a:r>
            <a:r>
              <a:rPr lang="de-DE" sz="1300" dirty="0" smtClean="0">
                <a:latin typeface="Calibri" panose="020F0502020204030204" pitchFamily="34" charset="0"/>
              </a:rPr>
              <a:t>oder</a:t>
            </a:r>
            <a:br>
              <a:rPr lang="de-DE" sz="1300" dirty="0" smtClean="0">
                <a:latin typeface="Calibri" panose="020F0502020204030204" pitchFamily="34" charset="0"/>
              </a:rPr>
            </a:br>
            <a:r>
              <a:rPr lang="de-DE" sz="1300" dirty="0" smtClean="0">
                <a:latin typeface="Calibri" panose="020F0502020204030204" pitchFamily="34" charset="0"/>
              </a:rPr>
              <a:t>geringes</a:t>
            </a:r>
            <a:br>
              <a:rPr lang="de-DE" sz="1300" dirty="0" smtClean="0">
                <a:latin typeface="Calibri" panose="020F0502020204030204" pitchFamily="34" charset="0"/>
              </a:rPr>
            </a:br>
            <a:r>
              <a:rPr lang="de-DE" sz="1300" dirty="0" smtClean="0">
                <a:latin typeface="Calibri" panose="020F0502020204030204" pitchFamily="34" charset="0"/>
              </a:rPr>
              <a:t>Risiko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9" name="Flussdiagramm: Verbindungsstelle zu einer anderen Seite 8"/>
          <p:cNvSpPr/>
          <p:nvPr/>
        </p:nvSpPr>
        <p:spPr>
          <a:xfrm rot="16200000">
            <a:off x="152835" y="2015518"/>
            <a:ext cx="1133475" cy="936103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solidFill>
                  <a:srgbClr val="FF0000"/>
                </a:solidFill>
                <a:latin typeface="Calibri" panose="020F0502020204030204" pitchFamily="34" charset="0"/>
              </a:rPr>
              <a:t>Mittleres Risiko</a:t>
            </a:r>
          </a:p>
        </p:txBody>
      </p:sp>
      <p:cxnSp>
        <p:nvCxnSpPr>
          <p:cNvPr id="23" name="Gerade Verbindung mit Pfeil 22"/>
          <p:cNvCxnSpPr>
            <a:stCxn id="4" idx="3"/>
            <a:endCxn id="5" idx="1"/>
          </p:cNvCxnSpPr>
          <p:nvPr/>
        </p:nvCxnSpPr>
        <p:spPr>
          <a:xfrm flipV="1">
            <a:off x="3707905" y="1777479"/>
            <a:ext cx="288033" cy="898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5" idx="3"/>
            <a:endCxn id="56" idx="1"/>
          </p:cNvCxnSpPr>
          <p:nvPr/>
        </p:nvCxnSpPr>
        <p:spPr>
          <a:xfrm>
            <a:off x="5292081" y="1777479"/>
            <a:ext cx="1440160" cy="1891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>
            <a:off x="4644009" y="227687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ussdiagramm: Prozess 30"/>
          <p:cNvSpPr/>
          <p:nvPr/>
        </p:nvSpPr>
        <p:spPr>
          <a:xfrm>
            <a:off x="4067945" y="2564904"/>
            <a:ext cx="122413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Erinnerung an Stellungnahme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38" name="Flussdiagramm: Prozess 37"/>
          <p:cNvSpPr/>
          <p:nvPr/>
        </p:nvSpPr>
        <p:spPr>
          <a:xfrm>
            <a:off x="4067945" y="4653136"/>
            <a:ext cx="1296144" cy="77408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Erinnerung an Stellungnahme, Eskalation an Vorgesetzten</a:t>
            </a:r>
            <a:endParaRPr lang="de-DE" sz="1300" dirty="0">
              <a:latin typeface="Calibri" panose="020F0502020204030204" pitchFamily="34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>
          <a:xfrm>
            <a:off x="4644009" y="3068960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ussdiagramm: Verzweigung 49"/>
          <p:cNvSpPr/>
          <p:nvPr/>
        </p:nvSpPr>
        <p:spPr>
          <a:xfrm>
            <a:off x="3995937" y="3356992"/>
            <a:ext cx="1296143" cy="101743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Stellung-</a:t>
            </a:r>
            <a:r>
              <a:rPr lang="de-DE" sz="1300" dirty="0" err="1" smtClean="0">
                <a:latin typeface="Calibri" panose="020F0502020204030204" pitchFamily="34" charset="0"/>
              </a:rPr>
              <a:t>nahme</a:t>
            </a:r>
            <a:r>
              <a:rPr lang="de-DE" sz="1300" dirty="0" smtClean="0">
                <a:latin typeface="Calibri" panose="020F0502020204030204" pitchFamily="34" charset="0"/>
              </a:rPr>
              <a:t> liegt vor?</a:t>
            </a:r>
            <a:endParaRPr lang="de-DE" sz="1300" dirty="0">
              <a:latin typeface="Calibri" panose="020F0502020204030204" pitchFamily="34" charset="0"/>
            </a:endParaRPr>
          </a:p>
        </p:txBody>
      </p:sp>
      <p:cxnSp>
        <p:nvCxnSpPr>
          <p:cNvPr id="51" name="Gerade Verbindung mit Pfeil 50"/>
          <p:cNvCxnSpPr>
            <a:endCxn id="56" idx="2"/>
          </p:cNvCxnSpPr>
          <p:nvPr/>
        </p:nvCxnSpPr>
        <p:spPr>
          <a:xfrm flipV="1">
            <a:off x="7524329" y="2540044"/>
            <a:ext cx="0" cy="13256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/>
          <p:nvPr/>
        </p:nvCxnSpPr>
        <p:spPr>
          <a:xfrm>
            <a:off x="4644008" y="4365104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>
            <a:off x="4644009" y="5435898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ussdiagramm: Verzweigung 53"/>
          <p:cNvSpPr/>
          <p:nvPr/>
        </p:nvSpPr>
        <p:spPr>
          <a:xfrm>
            <a:off x="3995937" y="5723930"/>
            <a:ext cx="1296143" cy="101743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Stellung-</a:t>
            </a:r>
            <a:r>
              <a:rPr lang="de-DE" sz="1300" dirty="0" err="1" smtClean="0">
                <a:latin typeface="Calibri" panose="020F0502020204030204" pitchFamily="34" charset="0"/>
              </a:rPr>
              <a:t>nahme</a:t>
            </a:r>
            <a:r>
              <a:rPr lang="de-DE" sz="1300" dirty="0" smtClean="0">
                <a:latin typeface="Calibri" panose="020F0502020204030204" pitchFamily="34" charset="0"/>
              </a:rPr>
              <a:t> liegt vor?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56" name="Flussdiagramm: Prozess 55"/>
          <p:cNvSpPr/>
          <p:nvPr/>
        </p:nvSpPr>
        <p:spPr>
          <a:xfrm>
            <a:off x="6732241" y="1052736"/>
            <a:ext cx="1584176" cy="148730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1. </a:t>
            </a:r>
            <a:r>
              <a:rPr lang="de-DE" sz="1300" b="1" dirty="0" smtClean="0">
                <a:latin typeface="Calibri" panose="020F0502020204030204" pitchFamily="34" charset="0"/>
              </a:rPr>
              <a:t>Stellungnahme</a:t>
            </a:r>
            <a:r>
              <a:rPr lang="de-DE" sz="1300" dirty="0" smtClean="0">
                <a:latin typeface="Calibri" panose="020F0502020204030204" pitchFamily="34" charset="0"/>
              </a:rPr>
              <a:t> telefonisch, per E-Mail oder Brief an Beschwerdeführer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2. Wo möglich: </a:t>
            </a:r>
            <a:r>
              <a:rPr lang="de-DE" sz="1300" b="1" dirty="0" smtClean="0">
                <a:latin typeface="Calibri" panose="020F0502020204030204" pitchFamily="34" charset="0"/>
              </a:rPr>
              <a:t>Maßnahmen</a:t>
            </a:r>
            <a:r>
              <a:rPr lang="de-DE" sz="1300" dirty="0" smtClean="0">
                <a:latin typeface="Calibri" panose="020F0502020204030204" pitchFamily="34" charset="0"/>
              </a:rPr>
              <a:t> zur Abhilfe vorschlagen.</a:t>
            </a:r>
            <a:endParaRPr lang="de-DE" sz="1300" dirty="0">
              <a:latin typeface="Calibri" panose="020F0502020204030204" pitchFamily="34" charset="0"/>
            </a:endParaRPr>
          </a:p>
        </p:txBody>
      </p:sp>
      <p:cxnSp>
        <p:nvCxnSpPr>
          <p:cNvPr id="3085" name="Gerade Verbindung 3084"/>
          <p:cNvCxnSpPr>
            <a:stCxn id="50" idx="3"/>
          </p:cNvCxnSpPr>
          <p:nvPr/>
        </p:nvCxnSpPr>
        <p:spPr>
          <a:xfrm>
            <a:off x="5292080" y="3865711"/>
            <a:ext cx="223224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>
            <a:off x="5292081" y="6237312"/>
            <a:ext cx="223224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>
            <a:off x="7524329" y="3865711"/>
            <a:ext cx="1" cy="2366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1" name="Textfeld 3090"/>
          <p:cNvSpPr txBox="1"/>
          <p:nvPr/>
        </p:nvSpPr>
        <p:spPr>
          <a:xfrm>
            <a:off x="2195737" y="240172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Frist: 2 Wochen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Frist: </a:t>
            </a:r>
            <a:r>
              <a:rPr lang="de-DE" sz="1400" smtClean="0">
                <a:solidFill>
                  <a:srgbClr val="FF0000"/>
                </a:solidFill>
                <a:latin typeface="Calibri" panose="020F0502020204030204" pitchFamily="34" charset="0"/>
              </a:rPr>
              <a:t>10 Tage</a:t>
            </a:r>
            <a:endParaRPr lang="de-DE" sz="1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092" name="Textfeld 3091"/>
          <p:cNvSpPr txBox="1"/>
          <p:nvPr/>
        </p:nvSpPr>
        <p:spPr>
          <a:xfrm>
            <a:off x="4716017" y="2257127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Nein</a:t>
            </a:r>
            <a:endParaRPr lang="de-DE" sz="1400" dirty="0">
              <a:latin typeface="Calibri" panose="020F0502020204030204" pitchFamily="34" charset="0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4716017" y="429309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Nein</a:t>
            </a:r>
            <a:endParaRPr lang="de-DE" sz="1400" dirty="0">
              <a:latin typeface="Calibri" panose="020F0502020204030204" pitchFamily="34" charset="0"/>
            </a:endParaRPr>
          </a:p>
        </p:txBody>
      </p:sp>
      <p:cxnSp>
        <p:nvCxnSpPr>
          <p:cNvPr id="72" name="Gerade Verbindung 71"/>
          <p:cNvCxnSpPr/>
          <p:nvPr/>
        </p:nvCxnSpPr>
        <p:spPr>
          <a:xfrm>
            <a:off x="3707905" y="6237312"/>
            <a:ext cx="28803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>
            <a:off x="3707905" y="5040179"/>
            <a:ext cx="0" cy="11924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endCxn id="38" idx="1"/>
          </p:cNvCxnSpPr>
          <p:nvPr/>
        </p:nvCxnSpPr>
        <p:spPr>
          <a:xfrm>
            <a:off x="3707905" y="5040179"/>
            <a:ext cx="3600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/>
          <p:cNvSpPr txBox="1"/>
          <p:nvPr/>
        </p:nvSpPr>
        <p:spPr>
          <a:xfrm>
            <a:off x="3707905" y="587727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Nein</a:t>
            </a:r>
            <a:endParaRPr lang="de-DE" sz="1400" dirty="0">
              <a:latin typeface="Calibri" panose="020F0502020204030204" pitchFamily="34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5220073" y="587727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Ja</a:t>
            </a:r>
            <a:endParaRPr lang="de-DE" sz="1400" dirty="0">
              <a:latin typeface="Calibri" panose="020F0502020204030204" pitchFamily="34" charset="0"/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5220073" y="355327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Ja</a:t>
            </a:r>
            <a:endParaRPr lang="de-DE" sz="1400" dirty="0">
              <a:latin typeface="Calibri" panose="020F0502020204030204" pitchFamily="34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5220073" y="148478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Ja</a:t>
            </a:r>
            <a:endParaRPr lang="de-DE" sz="1400" dirty="0">
              <a:latin typeface="Calibri" panose="020F0502020204030204" pitchFamily="34" charset="0"/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5292081" y="255412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Frist: 1 Woche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Frist: 1 Woche</a:t>
            </a:r>
            <a:endParaRPr lang="de-DE" sz="1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5364089" y="479715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Calibri" panose="020F0502020204030204" pitchFamily="34" charset="0"/>
              </a:rPr>
              <a:t>Frist: 1 Woche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Frist: 1 Woche</a:t>
            </a:r>
            <a:endParaRPr lang="de-DE" sz="1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99" name="Gerade Verbindung 98"/>
          <p:cNvCxnSpPr/>
          <p:nvPr/>
        </p:nvCxnSpPr>
        <p:spPr>
          <a:xfrm flipH="1">
            <a:off x="1619672" y="1268760"/>
            <a:ext cx="2" cy="12148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187627" y="2483569"/>
            <a:ext cx="4320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>
            <a:off x="1187624" y="1268760"/>
            <a:ext cx="4320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 flipV="1">
            <a:off x="1619674" y="1772817"/>
            <a:ext cx="504054" cy="4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hteck 107"/>
          <p:cNvSpPr/>
          <p:nvPr/>
        </p:nvSpPr>
        <p:spPr>
          <a:xfrm>
            <a:off x="245770" y="3246300"/>
            <a:ext cx="3030086" cy="34950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9" name="Textfeld 58"/>
          <p:cNvSpPr txBox="1"/>
          <p:nvPr/>
        </p:nvSpPr>
        <p:spPr>
          <a:xfrm>
            <a:off x="251520" y="3263493"/>
            <a:ext cx="31683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Calibri" panose="020F0502020204030204" pitchFamily="34" charset="0"/>
              </a:rPr>
              <a:t>C – Kein oder geringes Risiko </a:t>
            </a:r>
          </a:p>
          <a:p>
            <a:r>
              <a:rPr lang="de-DE" sz="1200" dirty="0" smtClean="0">
                <a:latin typeface="Calibri" panose="020F0502020204030204" pitchFamily="34" charset="0"/>
              </a:rPr>
              <a:t>Beispiele:</a:t>
            </a:r>
          </a:p>
          <a:p>
            <a:pPr marL="176213" indent="-176213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Hotelleistungen</a:t>
            </a:r>
          </a:p>
          <a:p>
            <a:pPr marL="176213" indent="-176213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Kleinere Ablaufstörungen</a:t>
            </a:r>
          </a:p>
          <a:p>
            <a:pPr marL="176213" indent="-176213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Reparaturen oder Sauberkeit in öffentlichen Bereichen</a:t>
            </a:r>
          </a:p>
          <a:p>
            <a:pPr marL="176213" indent="-176213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Unfreundlichkeit Personal</a:t>
            </a:r>
          </a:p>
          <a:p>
            <a:pPr marL="176213" indent="-176213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Mangelhafte Kommunikation</a:t>
            </a:r>
          </a:p>
          <a:p>
            <a:pPr marL="176213" indent="-176213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Fehlender Arztbrief, Befund oder Gutachten</a:t>
            </a:r>
          </a:p>
          <a:p>
            <a:pPr marL="176213" indent="-176213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Fehlerhafte Abrechnung bis 1.000 Euro</a:t>
            </a:r>
          </a:p>
          <a:p>
            <a:r>
              <a:rPr lang="de-DE" sz="1400" b="1" dirty="0" smtClean="0">
                <a:latin typeface="Calibri" panose="020F0502020204030204" pitchFamily="34" charset="0"/>
              </a:rPr>
              <a:t>B – Mittleres Risiko:</a:t>
            </a:r>
          </a:p>
          <a:p>
            <a:r>
              <a:rPr lang="de-DE" sz="1200" dirty="0" smtClean="0">
                <a:latin typeface="Calibri" panose="020F0502020204030204" pitchFamily="34" charset="0"/>
              </a:rPr>
              <a:t>Beispiele: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Weniger gravierende Vorwürfe zu </a:t>
            </a:r>
          </a:p>
          <a:p>
            <a:pPr marL="268288" lvl="1" indent="-92075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Pflege- oder Behandlungsfehlern</a:t>
            </a:r>
          </a:p>
          <a:p>
            <a:pPr marL="268288" lvl="1" indent="-92075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Datenschutz oder Persönlichkeitsrecht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Fehlerhafte Abrechnung ab 1.000 Euro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Fehldiagnosen oder Falschmedikation, voraussichtlich ohne bleibende Schäden</a:t>
            </a:r>
            <a:endParaRPr lang="de-DE" sz="1200" dirty="0">
              <a:latin typeface="Calibri" panose="020F0502020204030204" pitchFamily="34" charset="0"/>
            </a:endParaRPr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Prozessablauf bei „Standard-Beschwerden“</a:t>
            </a:r>
          </a:p>
        </p:txBody>
      </p:sp>
    </p:spTree>
    <p:extLst>
      <p:ext uri="{BB962C8B-B14F-4D97-AF65-F5344CB8AC3E}">
        <p14:creationId xmlns:p14="http://schemas.microsoft.com/office/powerpoint/2010/main" val="163993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ssdiagramm: Prozess 3"/>
          <p:cNvSpPr/>
          <p:nvPr/>
        </p:nvSpPr>
        <p:spPr>
          <a:xfrm>
            <a:off x="2951819" y="908720"/>
            <a:ext cx="3096346" cy="7959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In Rücksprache mit Abteilungsleitung Beschwerdemanagement: </a:t>
            </a:r>
            <a:r>
              <a:rPr lang="de-DE" sz="1600" b="1" dirty="0" smtClean="0">
                <a:latin typeface="Calibri" panose="020F0502020204030204" pitchFamily="34" charset="0"/>
              </a:rPr>
              <a:t>unverzügliche Information GF/ÄD</a:t>
            </a:r>
            <a:endParaRPr lang="de-DE" sz="1600" b="1" dirty="0">
              <a:latin typeface="Calibri" panose="020F0502020204030204" pitchFamily="34" charset="0"/>
            </a:endParaRPr>
          </a:p>
        </p:txBody>
      </p:sp>
      <p:sp>
        <p:nvSpPr>
          <p:cNvPr id="7" name="Flussdiagramm: Verbindungsstelle zu einer anderen Seite 6"/>
          <p:cNvSpPr/>
          <p:nvPr/>
        </p:nvSpPr>
        <p:spPr>
          <a:xfrm rot="16200000">
            <a:off x="368858" y="2470103"/>
            <a:ext cx="1133475" cy="93610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latin typeface="Calibri" panose="020F0502020204030204" pitchFamily="34" charset="0"/>
              </a:rPr>
              <a:t>A</a:t>
            </a:r>
            <a:endParaRPr lang="de-DE" dirty="0">
              <a:latin typeface="Calibri" panose="020F050202020403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Hohes Risiko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56" name="Flussdiagramm: Prozess 55"/>
          <p:cNvSpPr/>
          <p:nvPr/>
        </p:nvSpPr>
        <p:spPr>
          <a:xfrm>
            <a:off x="6665982" y="1801561"/>
            <a:ext cx="2226498" cy="228872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 smtClean="0">
                <a:latin typeface="Calibri" panose="020F0502020204030204" pitchFamily="34" charset="0"/>
              </a:rPr>
              <a:t>Je nach Beschwerde und Zugänglichkeit des Beschwerdeführers: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Deeskalierendes Gespräch mit Beschwerdeführer und hochrangigen UMM-Vertretern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Schriftliche Stellungnahme (vor Versand rechtlich geprüft)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108" name="Rechteck 107"/>
          <p:cNvSpPr/>
          <p:nvPr/>
        </p:nvSpPr>
        <p:spPr>
          <a:xfrm>
            <a:off x="179512" y="3601761"/>
            <a:ext cx="2304256" cy="19781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9" name="Textfeld 58"/>
          <p:cNvSpPr txBox="1"/>
          <p:nvPr/>
        </p:nvSpPr>
        <p:spPr>
          <a:xfrm>
            <a:off x="185262" y="3610178"/>
            <a:ext cx="229850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alibri" panose="020F0502020204030204" pitchFamily="34" charset="0"/>
              </a:rPr>
              <a:t>A</a:t>
            </a:r>
            <a:r>
              <a:rPr lang="de-DE" sz="1400" b="1" dirty="0" smtClean="0">
                <a:latin typeface="Calibri" panose="020F0502020204030204" pitchFamily="34" charset="0"/>
              </a:rPr>
              <a:t> – Hohes Risiko</a:t>
            </a:r>
          </a:p>
          <a:p>
            <a:r>
              <a:rPr lang="de-DE" sz="1200" dirty="0" smtClean="0">
                <a:latin typeface="Calibri" panose="020F0502020204030204" pitchFamily="34" charset="0"/>
              </a:rPr>
              <a:t>Beispiele: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Äußerst gravierende Vorwürfe zu Behandlungsfehlern mit bleibenden Schäden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Vorwürfe über äußerst schwerwiegende Pflegefehler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200" dirty="0" smtClean="0">
                <a:latin typeface="Calibri" panose="020F0502020204030204" pitchFamily="34" charset="0"/>
              </a:rPr>
              <a:t>Vorwürfe über äußerst schwerwiegendes organisationales Fehlverhalten</a:t>
            </a:r>
            <a:endParaRPr lang="de-DE" sz="1200" dirty="0">
              <a:latin typeface="Calibri" panose="020F0502020204030204" pitchFamily="34" charset="0"/>
            </a:endParaRPr>
          </a:p>
        </p:txBody>
      </p:sp>
      <p:sp>
        <p:nvSpPr>
          <p:cNvPr id="42" name="Flussdiagramm: Prozess 41"/>
          <p:cNvSpPr/>
          <p:nvPr/>
        </p:nvSpPr>
        <p:spPr>
          <a:xfrm>
            <a:off x="2951819" y="1801561"/>
            <a:ext cx="3096346" cy="228872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 smtClean="0">
                <a:latin typeface="Calibri" panose="020F0502020204030204" pitchFamily="34" charset="0"/>
              </a:rPr>
              <a:t>Einberufung Arbeitsgruppe</a:t>
            </a:r>
            <a:r>
              <a:rPr lang="de-DE" sz="1600" dirty="0" smtClean="0">
                <a:latin typeface="Calibri" panose="020F0502020204030204" pitchFamily="34" charset="0"/>
              </a:rPr>
              <a:t/>
            </a:r>
            <a:br>
              <a:rPr lang="de-DE" sz="1600" dirty="0" smtClean="0">
                <a:latin typeface="Calibri" panose="020F0502020204030204" pitchFamily="34" charset="0"/>
              </a:rPr>
            </a:br>
            <a:r>
              <a:rPr lang="de-DE" sz="1300" b="1" dirty="0" smtClean="0">
                <a:latin typeface="Calibri" panose="020F0502020204030204" pitchFamily="34" charset="0"/>
              </a:rPr>
              <a:t>Feste Mitglieder: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Beschwerdemanager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AL Beschwerdemanagement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AL Chancen- und Risikomanagement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Leiter Allgemeine Verwaltung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b="1" dirty="0" smtClean="0">
                <a:latin typeface="Calibri" panose="020F0502020204030204" pitchFamily="34" charset="0"/>
              </a:rPr>
              <a:t>Nach Bedarf: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Verwaltungsdirektor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Klinikdirektor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Sprecher der Pflege-Departments</a:t>
            </a:r>
          </a:p>
          <a:p>
            <a:pPr marL="84138" indent="-84138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1300" dirty="0" smtClean="0">
                <a:latin typeface="Calibri" panose="020F0502020204030204" pitchFamily="34" charset="0"/>
              </a:rPr>
              <a:t>Weitere leitende Mitarbeiter</a:t>
            </a:r>
          </a:p>
        </p:txBody>
      </p:sp>
      <p:sp>
        <p:nvSpPr>
          <p:cNvPr id="43" name="Flussdiagramm: Prozess 42"/>
          <p:cNvSpPr/>
          <p:nvPr/>
        </p:nvSpPr>
        <p:spPr>
          <a:xfrm>
            <a:off x="2951819" y="4224973"/>
            <a:ext cx="3096346" cy="112726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 smtClean="0">
                <a:latin typeface="Calibri" panose="020F0502020204030204" pitchFamily="34" charset="0"/>
              </a:rPr>
              <a:t>Anforderung Stellungnahme</a:t>
            </a:r>
            <a:r>
              <a:rPr lang="de-DE" sz="1300" dirty="0" smtClean="0">
                <a:latin typeface="Calibri" panose="020F0502020204030204" pitchFamily="34" charset="0"/>
              </a:rPr>
              <a:t> bei Leitung des zuständigen Bereichs (Klinikdirektor, Pflege-</a:t>
            </a:r>
            <a:r>
              <a:rPr lang="de-DE" sz="1300" dirty="0" err="1" smtClean="0">
                <a:latin typeface="Calibri" panose="020F0502020204030204" pitchFamily="34" charset="0"/>
              </a:rPr>
              <a:t>Departmentleiter</a:t>
            </a:r>
            <a:r>
              <a:rPr lang="de-DE" sz="1300" dirty="0" smtClean="0">
                <a:latin typeface="Calibri" panose="020F0502020204030204" pitchFamily="34" charset="0"/>
              </a:rPr>
              <a:t>, Geschäftsbereichsleiter).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b="1" dirty="0" smtClean="0">
                <a:latin typeface="Calibri" panose="020F0502020204030204" pitchFamily="34" charset="0"/>
              </a:rPr>
              <a:t>Frist: 1 Woche</a:t>
            </a:r>
            <a:endParaRPr lang="de-DE" sz="1600" b="1" dirty="0">
              <a:latin typeface="Calibri" panose="020F0502020204030204" pitchFamily="34" charset="0"/>
            </a:endParaRPr>
          </a:p>
        </p:txBody>
      </p:sp>
      <p:cxnSp>
        <p:nvCxnSpPr>
          <p:cNvPr id="46" name="Gerade Verbindung mit Pfeil 45"/>
          <p:cNvCxnSpPr/>
          <p:nvPr/>
        </p:nvCxnSpPr>
        <p:spPr>
          <a:xfrm flipV="1">
            <a:off x="2699792" y="2933003"/>
            <a:ext cx="252027" cy="129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2715393" y="1128629"/>
            <a:ext cx="1" cy="36068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V="1">
            <a:off x="2699794" y="4729029"/>
            <a:ext cx="252027" cy="129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/>
          <p:nvPr/>
        </p:nvCxnSpPr>
        <p:spPr>
          <a:xfrm flipV="1">
            <a:off x="2699794" y="1115710"/>
            <a:ext cx="252027" cy="129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endCxn id="56" idx="1"/>
          </p:cNvCxnSpPr>
          <p:nvPr/>
        </p:nvCxnSpPr>
        <p:spPr>
          <a:xfrm flipV="1">
            <a:off x="6156176" y="2945922"/>
            <a:ext cx="509806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>
            <a:off x="6156176" y="1128629"/>
            <a:ext cx="15601" cy="3600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5724129" y="1128629"/>
            <a:ext cx="4320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>
            <a:off x="5739730" y="2939462"/>
            <a:ext cx="4320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>
            <a:off x="5760133" y="4729029"/>
            <a:ext cx="4320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>
            <a:stCxn id="7" idx="2"/>
          </p:cNvCxnSpPr>
          <p:nvPr/>
        </p:nvCxnSpPr>
        <p:spPr>
          <a:xfrm>
            <a:off x="1403648" y="2938155"/>
            <a:ext cx="1311746" cy="6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Prozessablauf bei „Hochrisiko-Beschwerden“</a:t>
            </a:r>
          </a:p>
        </p:txBody>
      </p:sp>
    </p:spTree>
    <p:extLst>
      <p:ext uri="{BB962C8B-B14F-4D97-AF65-F5344CB8AC3E}">
        <p14:creationId xmlns:p14="http://schemas.microsoft.com/office/powerpoint/2010/main" val="208237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Das Büro für Patientenzufriedenheit</a:t>
            </a:r>
            <a:br>
              <a:rPr lang="de-DE" altLang="de-DE" sz="2400" kern="0" dirty="0" smtClean="0"/>
            </a:br>
            <a:r>
              <a:rPr lang="de-DE" altLang="de-DE" sz="2400" kern="0" dirty="0" smtClean="0"/>
              <a:t>und die Abteilung </a:t>
            </a:r>
            <a:r>
              <a:rPr lang="de-DE" altLang="de-DE" sz="2400" kern="0" dirty="0" smtClean="0"/>
              <a:t>Presse- </a:t>
            </a:r>
            <a:r>
              <a:rPr lang="de-DE" altLang="de-DE" sz="2400" kern="0" dirty="0" smtClean="0"/>
              <a:t>und </a:t>
            </a:r>
            <a:r>
              <a:rPr lang="de-DE" altLang="de-DE" sz="2400" kern="0" dirty="0" smtClean="0"/>
              <a:t>Öffentlichkeitsarbeit  </a:t>
            </a:r>
            <a:endParaRPr lang="de-DE" altLang="de-DE" sz="2400" kern="0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41391"/>
            <a:ext cx="6646336" cy="508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55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9"/>
          <a:stretch/>
        </p:blipFill>
        <p:spPr bwMode="auto">
          <a:xfrm>
            <a:off x="35496" y="1268760"/>
            <a:ext cx="9117108" cy="199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Auswertung Beschwerdemanagement</a:t>
            </a:r>
          </a:p>
        </p:txBody>
      </p:sp>
      <p:sp>
        <p:nvSpPr>
          <p:cNvPr id="3" name="Rechteck 2"/>
          <p:cNvSpPr/>
          <p:nvPr/>
        </p:nvSpPr>
        <p:spPr>
          <a:xfrm>
            <a:off x="172013" y="3224009"/>
            <a:ext cx="66322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* Meldung: Beschwerde / Lob / Lob und Beschwerde in einer Meldung</a:t>
            </a:r>
          </a:p>
        </p:txBody>
      </p:sp>
    </p:spTree>
    <p:extLst>
      <p:ext uri="{BB962C8B-B14F-4D97-AF65-F5344CB8AC3E}">
        <p14:creationId xmlns:p14="http://schemas.microsoft.com/office/powerpoint/2010/main" val="7019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Auswertung Beschwerdemanagement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95" r="29172" b="5516"/>
          <a:stretch/>
        </p:blipFill>
        <p:spPr bwMode="auto">
          <a:xfrm>
            <a:off x="1547664" y="764704"/>
            <a:ext cx="5314042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25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Auswertung Beschwerdemanagement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9" r="8340" b="3713"/>
          <a:stretch/>
        </p:blipFill>
        <p:spPr bwMode="auto">
          <a:xfrm>
            <a:off x="144016" y="494510"/>
            <a:ext cx="8964488" cy="6246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34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Auswertung Beschwerdemanagement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6" r="8242" b="8756"/>
          <a:stretch/>
        </p:blipFill>
        <p:spPr bwMode="auto">
          <a:xfrm>
            <a:off x="753248" y="1124744"/>
            <a:ext cx="777919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4704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Auswertung Beschwerdemanagement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0" r="8328" b="3454"/>
          <a:stretch/>
        </p:blipFill>
        <p:spPr bwMode="auto">
          <a:xfrm>
            <a:off x="347025" y="506484"/>
            <a:ext cx="8415975" cy="63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 bwMode="auto">
          <a:xfrm>
            <a:off x="4211960" y="506484"/>
            <a:ext cx="792088" cy="258220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464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Auswertung Beschwerdemanagement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1" r="8327" b="9178"/>
          <a:stretch/>
        </p:blipFill>
        <p:spPr bwMode="auto">
          <a:xfrm>
            <a:off x="590224" y="1099783"/>
            <a:ext cx="8086232" cy="391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43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323850" y="1052736"/>
            <a:ext cx="2663825" cy="4968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" name="Flussdiagramm: Prozess 3"/>
          <p:cNvSpPr/>
          <p:nvPr/>
        </p:nvSpPr>
        <p:spPr>
          <a:xfrm>
            <a:off x="3798888" y="3284761"/>
            <a:ext cx="1152525" cy="72072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Calibri" panose="020F0502020204030204" pitchFamily="34" charset="0"/>
              </a:rPr>
              <a:t>Erfassung der Beschwerde in </a:t>
            </a:r>
            <a:r>
              <a:rPr lang="de-DE" sz="1300" dirty="0" err="1">
                <a:latin typeface="Calibri" panose="020F0502020204030204" pitchFamily="34" charset="0"/>
              </a:rPr>
              <a:t>Intrafox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5" name="Flussdiagramm: Verzweigung 4"/>
          <p:cNvSpPr/>
          <p:nvPr/>
        </p:nvSpPr>
        <p:spPr>
          <a:xfrm>
            <a:off x="5475288" y="2995836"/>
            <a:ext cx="1328737" cy="129698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 err="1">
                <a:latin typeface="Calibri" panose="020F0502020204030204" pitchFamily="34" charset="0"/>
              </a:rPr>
              <a:t>Kategori-sierung</a:t>
            </a:r>
            <a:endParaRPr lang="de-DE" sz="1300" dirty="0">
              <a:latin typeface="Calibri" panose="020F0502020204030204" pitchFamily="34" charset="0"/>
            </a:endParaRPr>
          </a:p>
        </p:txBody>
      </p:sp>
      <p:sp>
        <p:nvSpPr>
          <p:cNvPr id="7" name="Flussdiagramm: Verbindungsstelle zu einer anderen Seite 6"/>
          <p:cNvSpPr/>
          <p:nvPr/>
        </p:nvSpPr>
        <p:spPr>
          <a:xfrm>
            <a:off x="5580063" y="1484536"/>
            <a:ext cx="1133475" cy="1008063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latin typeface="Calibri" panose="020F0502020204030204" pitchFamily="34" charset="0"/>
              </a:rPr>
              <a:t>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Calibri" panose="020F0502020204030204" pitchFamily="34" charset="0"/>
              </a:rPr>
              <a:t>Kein oder geringes Risiko</a:t>
            </a:r>
          </a:p>
        </p:txBody>
      </p:sp>
      <p:sp>
        <p:nvSpPr>
          <p:cNvPr id="9" name="Flussdiagramm: Verbindungsstelle zu einer anderen Seite 8"/>
          <p:cNvSpPr/>
          <p:nvPr/>
        </p:nvSpPr>
        <p:spPr>
          <a:xfrm>
            <a:off x="5580063" y="4869086"/>
            <a:ext cx="1133475" cy="1008063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latin typeface="Calibri" panose="020F0502020204030204" pitchFamily="34" charset="0"/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Calibri" panose="020F0502020204030204" pitchFamily="34" charset="0"/>
              </a:rPr>
              <a:t>Mittleres Risiko</a:t>
            </a:r>
          </a:p>
        </p:txBody>
      </p:sp>
      <p:sp>
        <p:nvSpPr>
          <p:cNvPr id="10" name="Flussdiagramm: Verbindungsstelle zu einer anderen Seite 9"/>
          <p:cNvSpPr/>
          <p:nvPr/>
        </p:nvSpPr>
        <p:spPr>
          <a:xfrm>
            <a:off x="7235825" y="3140299"/>
            <a:ext cx="1133475" cy="1008062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Calibri" panose="020F0502020204030204" pitchFamily="34" charset="0"/>
              </a:rPr>
              <a:t> </a:t>
            </a:r>
            <a:r>
              <a:rPr lang="de-DE" sz="1800" dirty="0">
                <a:latin typeface="Calibri" panose="020F0502020204030204" pitchFamily="34" charset="0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00" dirty="0">
                <a:latin typeface="Calibri" panose="020F0502020204030204" pitchFamily="34" charset="0"/>
              </a:rPr>
              <a:t>Hohes Risiko</a:t>
            </a:r>
          </a:p>
        </p:txBody>
      </p:sp>
      <p:sp>
        <p:nvSpPr>
          <p:cNvPr id="13" name="Legende mit Linie 1 (Markierungsleiste) 12"/>
          <p:cNvSpPr/>
          <p:nvPr/>
        </p:nvSpPr>
        <p:spPr>
          <a:xfrm flipH="1">
            <a:off x="468313" y="1663924"/>
            <a:ext cx="2159000" cy="323850"/>
          </a:xfrm>
          <a:prstGeom prst="accentCallout1">
            <a:avLst>
              <a:gd name="adj1" fmla="val 18750"/>
              <a:gd name="adj2" fmla="val -8333"/>
              <a:gd name="adj3" fmla="val 607046"/>
              <a:gd name="adj4" fmla="val -545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latin typeface="Calibri" panose="020F0502020204030204" pitchFamily="34" charset="0"/>
              </a:rPr>
              <a:t>E-Mail</a:t>
            </a:r>
          </a:p>
        </p:txBody>
      </p:sp>
      <p:sp>
        <p:nvSpPr>
          <p:cNvPr id="15" name="Legende mit Linie 1 (Markierungsleiste) 14"/>
          <p:cNvSpPr/>
          <p:nvPr/>
        </p:nvSpPr>
        <p:spPr>
          <a:xfrm flipH="1">
            <a:off x="461963" y="2384649"/>
            <a:ext cx="2159000" cy="323850"/>
          </a:xfrm>
          <a:prstGeom prst="accentCallout1">
            <a:avLst>
              <a:gd name="adj1" fmla="val 18750"/>
              <a:gd name="adj2" fmla="val -8333"/>
              <a:gd name="adj3" fmla="val 373313"/>
              <a:gd name="adj4" fmla="val -537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latin typeface="Calibri" panose="020F0502020204030204" pitchFamily="34" charset="0"/>
              </a:rPr>
              <a:t>Telefonisch</a:t>
            </a:r>
          </a:p>
        </p:txBody>
      </p:sp>
      <p:sp>
        <p:nvSpPr>
          <p:cNvPr id="16" name="Legende mit Linie 1 (Markierungsleiste) 15"/>
          <p:cNvSpPr/>
          <p:nvPr/>
        </p:nvSpPr>
        <p:spPr>
          <a:xfrm flipH="1">
            <a:off x="468313" y="3105374"/>
            <a:ext cx="2159000" cy="323850"/>
          </a:xfrm>
          <a:prstGeom prst="accentCallout1">
            <a:avLst>
              <a:gd name="adj1" fmla="val 18750"/>
              <a:gd name="adj2" fmla="val -8333"/>
              <a:gd name="adj3" fmla="val 159532"/>
              <a:gd name="adj4" fmla="val -537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latin typeface="Calibri" panose="020F0502020204030204" pitchFamily="34" charset="0"/>
              </a:rPr>
              <a:t>Persönlich</a:t>
            </a:r>
          </a:p>
        </p:txBody>
      </p:sp>
      <p:sp>
        <p:nvSpPr>
          <p:cNvPr id="17" name="Legende mit Linie 1 (Markierungsleiste) 16"/>
          <p:cNvSpPr/>
          <p:nvPr/>
        </p:nvSpPr>
        <p:spPr>
          <a:xfrm flipH="1">
            <a:off x="461963" y="3824511"/>
            <a:ext cx="2159000" cy="323850"/>
          </a:xfrm>
          <a:prstGeom prst="accentCallout1">
            <a:avLst>
              <a:gd name="adj1" fmla="val 18750"/>
              <a:gd name="adj2" fmla="val -8333"/>
              <a:gd name="adj3" fmla="val -59951"/>
              <a:gd name="adj4" fmla="val -541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latin typeface="Calibri" panose="020F0502020204030204" pitchFamily="34" charset="0"/>
              </a:rPr>
              <a:t>Brief / Fax</a:t>
            </a:r>
          </a:p>
        </p:txBody>
      </p:sp>
      <p:sp>
        <p:nvSpPr>
          <p:cNvPr id="18" name="Legende mit Linie 1 (Markierungsleiste) 17"/>
          <p:cNvSpPr/>
          <p:nvPr/>
        </p:nvSpPr>
        <p:spPr>
          <a:xfrm flipH="1">
            <a:off x="461963" y="4545236"/>
            <a:ext cx="2159000" cy="323850"/>
          </a:xfrm>
          <a:prstGeom prst="accentCallout1">
            <a:avLst>
              <a:gd name="adj1" fmla="val 18750"/>
              <a:gd name="adj2" fmla="val -8333"/>
              <a:gd name="adj3" fmla="val -282282"/>
              <a:gd name="adj4" fmla="val -550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latin typeface="Calibri" panose="020F0502020204030204" pitchFamily="34" charset="0"/>
              </a:rPr>
              <a:t>Online-Formular</a:t>
            </a:r>
          </a:p>
        </p:txBody>
      </p:sp>
      <p:sp>
        <p:nvSpPr>
          <p:cNvPr id="19" name="Legende mit Linie 1 (Markierungsleiste) 18"/>
          <p:cNvSpPr/>
          <p:nvPr/>
        </p:nvSpPr>
        <p:spPr>
          <a:xfrm flipH="1">
            <a:off x="461963" y="5264374"/>
            <a:ext cx="2159000" cy="323850"/>
          </a:xfrm>
          <a:prstGeom prst="accentCallout1">
            <a:avLst>
              <a:gd name="adj1" fmla="val 18750"/>
              <a:gd name="adj2" fmla="val -8333"/>
              <a:gd name="adj3" fmla="val -498914"/>
              <a:gd name="adj4" fmla="val -537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>
                <a:latin typeface="Calibri" panose="020F0502020204030204" pitchFamily="34" charset="0"/>
              </a:rPr>
              <a:t>Papier-Formular</a:t>
            </a:r>
          </a:p>
        </p:txBody>
      </p:sp>
      <p:sp>
        <p:nvSpPr>
          <p:cNvPr id="2062" name="Textfeld 20"/>
          <p:cNvSpPr txBox="1">
            <a:spLocks noChangeArrowheads="1"/>
          </p:cNvSpPr>
          <p:nvPr/>
        </p:nvSpPr>
        <p:spPr bwMode="auto">
          <a:xfrm>
            <a:off x="323850" y="1124174"/>
            <a:ext cx="2663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altLang="de-DE" sz="1800" dirty="0"/>
              <a:t>Eingang der Beschwerde</a:t>
            </a:r>
          </a:p>
        </p:txBody>
      </p:sp>
      <p:cxnSp>
        <p:nvCxnSpPr>
          <p:cNvPr id="23" name="Gerade Verbindung mit Pfeil 22"/>
          <p:cNvCxnSpPr>
            <a:stCxn id="4" idx="3"/>
            <a:endCxn id="5" idx="1"/>
          </p:cNvCxnSpPr>
          <p:nvPr/>
        </p:nvCxnSpPr>
        <p:spPr>
          <a:xfrm>
            <a:off x="4951413" y="3645124"/>
            <a:ext cx="5238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6732588" y="3645124"/>
            <a:ext cx="4699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5" idx="0"/>
          </p:cNvCxnSpPr>
          <p:nvPr/>
        </p:nvCxnSpPr>
        <p:spPr>
          <a:xfrm flipV="1">
            <a:off x="6138863" y="2546574"/>
            <a:ext cx="0" cy="4492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>
            <a:off x="6138863" y="4292824"/>
            <a:ext cx="14287" cy="5032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81000" y="116632"/>
            <a:ext cx="8382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altLang="de-DE" sz="2400" kern="0" dirty="0" smtClean="0"/>
              <a:t>Beschwerdemanagement:</a:t>
            </a:r>
          </a:p>
          <a:p>
            <a:pPr eaLnBrk="1" hangingPunct="1"/>
            <a:r>
              <a:rPr lang="de-DE" altLang="de-DE" sz="2400" kern="0" dirty="0" smtClean="0"/>
              <a:t>Kategorisierung der Beschwerden</a:t>
            </a:r>
          </a:p>
        </p:txBody>
      </p:sp>
    </p:spTree>
    <p:extLst>
      <p:ext uri="{BB962C8B-B14F-4D97-AF65-F5344CB8AC3E}">
        <p14:creationId xmlns:p14="http://schemas.microsoft.com/office/powerpoint/2010/main" val="3471771710"/>
      </p:ext>
    </p:extLst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F3286"/>
      </a:accent1>
      <a:accent2>
        <a:srgbClr val="B9181E"/>
      </a:accent2>
      <a:accent3>
        <a:srgbClr val="FFFFFF"/>
      </a:accent3>
      <a:accent4>
        <a:srgbClr val="000000"/>
      </a:accent4>
      <a:accent5>
        <a:srgbClr val="AAADC3"/>
      </a:accent5>
      <a:accent6>
        <a:srgbClr val="A7151A"/>
      </a:accent6>
      <a:hlink>
        <a:srgbClr val="808080"/>
      </a:hlink>
      <a:folHlink>
        <a:srgbClr val="B4B4B4"/>
      </a:folHlink>
    </a:clrScheme>
    <a:fontScheme name="Leere 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F3286"/>
        </a:accent1>
        <a:accent2>
          <a:srgbClr val="B9181E"/>
        </a:accent2>
        <a:accent3>
          <a:srgbClr val="FFFFFF"/>
        </a:accent3>
        <a:accent4>
          <a:srgbClr val="000000"/>
        </a:accent4>
        <a:accent5>
          <a:srgbClr val="AAADC3"/>
        </a:accent5>
        <a:accent6>
          <a:srgbClr val="A7151A"/>
        </a:accent6>
        <a:hlink>
          <a:srgbClr val="808080"/>
        </a:hlink>
        <a:folHlink>
          <a:srgbClr val="B4B4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Bildschirmpräsentation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Leere 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Universitätsmedizin Mannheim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ing</dc:creator>
  <cp:lastModifiedBy>Egermann, Philip</cp:lastModifiedBy>
  <cp:revision>202</cp:revision>
  <cp:lastPrinted>2016-05-20T15:42:45Z</cp:lastPrinted>
  <dcterms:created xsi:type="dcterms:W3CDTF">2008-08-19T14:40:40Z</dcterms:created>
  <dcterms:modified xsi:type="dcterms:W3CDTF">2018-06-04T13:51:12Z</dcterms:modified>
</cp:coreProperties>
</file>