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0" r:id="rId2"/>
  </p:sldMasterIdLst>
  <p:notesMasterIdLst>
    <p:notesMasterId r:id="rId15"/>
  </p:notesMasterIdLst>
  <p:handoutMasterIdLst>
    <p:handoutMasterId r:id="rId16"/>
  </p:handoutMasterIdLst>
  <p:sldIdLst>
    <p:sldId id="295" r:id="rId3"/>
    <p:sldId id="294" r:id="rId4"/>
    <p:sldId id="297" r:id="rId5"/>
    <p:sldId id="296" r:id="rId6"/>
    <p:sldId id="292" r:id="rId7"/>
    <p:sldId id="290" r:id="rId8"/>
    <p:sldId id="299" r:id="rId9"/>
    <p:sldId id="300" r:id="rId10"/>
    <p:sldId id="291" r:id="rId11"/>
    <p:sldId id="293" r:id="rId12"/>
    <p:sldId id="301" r:id="rId13"/>
    <p:sldId id="298" r:id="rId14"/>
  </p:sldIdLst>
  <p:sldSz cx="10688638" cy="7562850"/>
  <p:notesSz cx="6796088" cy="9925050"/>
  <p:defaultTextStyle>
    <a:defPPr>
      <a:defRPr lang="de-D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50">
          <p15:clr>
            <a:srgbClr val="A4A3A4"/>
          </p15:clr>
        </p15:guide>
        <p15:guide id="2" orient="horz" pos="3697">
          <p15:clr>
            <a:srgbClr val="A4A3A4"/>
          </p15:clr>
        </p15:guide>
        <p15:guide id="3" orient="horz" pos="4050">
          <p15:clr>
            <a:srgbClr val="A4A3A4"/>
          </p15:clr>
        </p15:guide>
        <p15:guide id="4" orient="horz" pos="176">
          <p15:clr>
            <a:srgbClr val="A4A3A4"/>
          </p15:clr>
        </p15:guide>
        <p15:guide id="5" orient="horz" pos="386">
          <p15:clr>
            <a:srgbClr val="A4A3A4"/>
          </p15:clr>
        </p15:guide>
        <p15:guide id="6" orient="horz" pos="1044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pos="6627">
          <p15:clr>
            <a:srgbClr val="A4A3A4"/>
          </p15:clr>
        </p15:guide>
        <p15:guide id="9" pos="2247">
          <p15:clr>
            <a:srgbClr val="A4A3A4"/>
          </p15:clr>
        </p15:guide>
        <p15:guide id="10" pos="6316">
          <p15:clr>
            <a:srgbClr val="A4A3A4"/>
          </p15:clr>
        </p15:guide>
        <p15:guide id="11" pos="114">
          <p15:clr>
            <a:srgbClr val="A4A3A4"/>
          </p15:clr>
        </p15:guide>
        <p15:guide id="12" pos="40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08D"/>
    <a:srgbClr val="F1AE91"/>
    <a:srgbClr val="7FBBDB"/>
    <a:srgbClr val="BAD76B"/>
    <a:srgbClr val="F1C45E"/>
    <a:srgbClr val="ED9670"/>
    <a:srgbClr val="59A6D1"/>
    <a:srgbClr val="DA656F"/>
    <a:srgbClr val="C61222"/>
    <a:srgbClr val="007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73717" autoAdjust="0"/>
  </p:normalViewPr>
  <p:slideViewPr>
    <p:cSldViewPr snapToGrid="0" snapToObjects="1">
      <p:cViewPr varScale="1">
        <p:scale>
          <a:sx n="73" d="100"/>
          <a:sy n="73" d="100"/>
        </p:scale>
        <p:origin x="-654" y="-102"/>
      </p:cViewPr>
      <p:guideLst>
        <p:guide orient="horz" pos="1450"/>
        <p:guide orient="horz" pos="3697"/>
        <p:guide orient="horz" pos="4050"/>
        <p:guide orient="horz" pos="176"/>
        <p:guide orient="horz" pos="386"/>
        <p:guide orient="horz" pos="1044"/>
        <p:guide orient="horz" pos="3866"/>
        <p:guide pos="6627"/>
        <p:guide pos="2247"/>
        <p:guide pos="6316"/>
        <p:guide pos="114"/>
        <p:guide pos="4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70" d="100"/>
          <a:sy n="170" d="100"/>
        </p:scale>
        <p:origin x="-227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544" y="0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5C5A5-49C8-6149-A02B-78DF8E4347CC}" type="datetimeFigureOut">
              <a:rPr lang="de-DE" smtClean="0">
                <a:latin typeface="Arial"/>
              </a:rPr>
              <a:pPr/>
              <a:t>18.04.2018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544" y="9427075"/>
            <a:ext cx="2944971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907C-0BF1-2B4E-A3AD-C11B58B8708D}" type="slidenum">
              <a:rPr lang="de-DE" smtClean="0">
                <a:latin typeface="Arial"/>
              </a:rPr>
              <a:pPr/>
              <a:t>‹Nr.›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7550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36650" y="566738"/>
            <a:ext cx="4522788" cy="3201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27560" y="4011706"/>
            <a:ext cx="5727781" cy="52994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638521" y="9567010"/>
            <a:ext cx="2616820" cy="181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800">
                <a:latin typeface="Arial"/>
                <a:cs typeface="Arial"/>
              </a:defRPr>
            </a:lvl1pPr>
          </a:lstStyle>
          <a:p>
            <a:fld id="{72BD9918-E1CE-4A4F-B2A1-320EC2267D1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1656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1pPr>
    <a:lvl2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2pPr>
    <a:lvl3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3pPr>
    <a:lvl4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4pPr>
    <a:lvl5pPr marL="0" algn="l" defTabSz="521437" rtl="0" eaLnBrk="1" latinLnBrk="0" hangingPunct="1">
      <a:lnSpc>
        <a:spcPct val="105000"/>
      </a:lnSpc>
      <a:defRPr sz="800" kern="1200">
        <a:solidFill>
          <a:schemeClr val="tx1"/>
        </a:solidFill>
        <a:latin typeface="Arial"/>
        <a:ea typeface="+mn-ea"/>
        <a:cs typeface="Arial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69938" y="744538"/>
            <a:ext cx="5257800" cy="3721100"/>
          </a:xfrm>
          <a:ln/>
        </p:spPr>
      </p:sp>
      <p:sp>
        <p:nvSpPr>
          <p:cNvPr id="7168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963" indent="-274638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725" indent="-219075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3050" indent="-219075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4375" indent="-219075" defTabSz="9540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41575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98775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55975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13175" indent="-219075" defTabSz="9540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6DF470-D306-4169-BD8E-1F90379B383D}" type="slidenum">
              <a:rPr lang="de-DE" altLang="de-DE" sz="1300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z="13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3109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Master:</a:t>
            </a:r>
            <a:r>
              <a:rPr lang="de-DE" dirty="0"/>
              <a:t> Titel Blau</a:t>
            </a:r>
            <a:r>
              <a:rPr lang="de-DE" baseline="0" dirty="0"/>
              <a:t> / Inhalt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Headline</a:t>
            </a:r>
            <a:r>
              <a:rPr lang="de-DE" dirty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/>
              <a:t>Text</a:t>
            </a:r>
            <a:r>
              <a:rPr lang="de-DE" b="1" baseline="0" dirty="0"/>
              <a:t> </a:t>
            </a:r>
            <a:r>
              <a:rPr lang="de-DE" b="1" baseline="0" dirty="0" err="1"/>
              <a:t>Copy</a:t>
            </a:r>
            <a:r>
              <a:rPr lang="de-DE" b="1" dirty="0"/>
              <a:t>: </a:t>
            </a:r>
            <a:r>
              <a:rPr lang="de-DE" dirty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3 wird automatisch um weitere 0,55 cm eingerückt, steht bei 1,1 cm und verfügt über Aufzählungsdreiecke in KVBW-Rot.</a:t>
            </a:r>
            <a:br>
              <a:rPr lang="de-DE" b="0" baseline="0" dirty="0"/>
            </a:br>
            <a:r>
              <a:rPr lang="de-DE" b="0" baseline="0" dirty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Einzüge bzw. Aufzählungen erstellen</a:t>
            </a: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 »Einzug verkleinern« gelangt man Textebenen zurück, bis hin zur Textebene 1, die keine Einzüge oder Aufzählungszeichen beinhaltet.</a:t>
            </a:r>
            <a:br>
              <a:rPr lang="de-DE" b="0" baseline="0" dirty="0"/>
            </a:br>
            <a:r>
              <a:rPr lang="de-DE" b="0" baseline="0" dirty="0"/>
              <a:t>Mit Strg. + Return schreibt man innerhalb einer Aufzählung, ohne ein neues Aufzählungszeichen zu erzeugen, in der nächsten Zeile weiter.</a:t>
            </a:r>
          </a:p>
          <a:p>
            <a:endParaRPr lang="de-DE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Gestaltungsraster</a:t>
            </a:r>
            <a:r>
              <a:rPr lang="de-DE" baseline="0" dirty="0"/>
              <a:t> </a:t>
            </a:r>
            <a:r>
              <a:rPr lang="de-DE" b="1" baseline="0" dirty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Fußzeile: </a:t>
            </a:r>
            <a:r>
              <a:rPr lang="de-DE" dirty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TIPP: </a:t>
            </a:r>
            <a:r>
              <a:rPr lang="de-DE" dirty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Master:</a:t>
            </a:r>
            <a:r>
              <a:rPr lang="de-DE" dirty="0"/>
              <a:t> Titel Blau</a:t>
            </a:r>
            <a:r>
              <a:rPr lang="de-DE" baseline="0" dirty="0"/>
              <a:t> / Inhalt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Headline</a:t>
            </a:r>
            <a:r>
              <a:rPr lang="de-DE" dirty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/>
              <a:t>Text</a:t>
            </a:r>
            <a:r>
              <a:rPr lang="de-DE" b="1" baseline="0" dirty="0"/>
              <a:t> </a:t>
            </a:r>
            <a:r>
              <a:rPr lang="de-DE" b="1" baseline="0" dirty="0" err="1"/>
              <a:t>Copy</a:t>
            </a:r>
            <a:r>
              <a:rPr lang="de-DE" b="1" dirty="0"/>
              <a:t>: </a:t>
            </a:r>
            <a:r>
              <a:rPr lang="de-DE" dirty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3 wird automatisch um weitere 0,55 cm eingerückt, steht bei 1,1 cm und verfügt über Aufzählungsdreiecke in KVBW-Rot.</a:t>
            </a:r>
            <a:br>
              <a:rPr lang="de-DE" b="0" baseline="0" dirty="0"/>
            </a:br>
            <a:r>
              <a:rPr lang="de-DE" b="0" baseline="0" dirty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Einzüge bzw. Aufzählungen erstellen</a:t>
            </a: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 »Einzug verkleinern« gelangt man Textebenen zurück, bis hin zur Textebene 1, die keine Einzüge oder Aufzählungszeichen beinhaltet.</a:t>
            </a:r>
            <a:br>
              <a:rPr lang="de-DE" b="0" baseline="0" dirty="0"/>
            </a:br>
            <a:r>
              <a:rPr lang="de-DE" b="0" baseline="0" dirty="0"/>
              <a:t>Mit Strg. + Return schreibt man innerhalb einer Aufzählung, ohne ein neues Aufzählungszeichen zu erzeugen, in der nächsten Zeile weiter.</a:t>
            </a:r>
          </a:p>
          <a:p>
            <a:endParaRPr lang="de-DE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Gestaltungsraster</a:t>
            </a:r>
            <a:r>
              <a:rPr lang="de-DE" baseline="0" dirty="0"/>
              <a:t> </a:t>
            </a:r>
            <a:r>
              <a:rPr lang="de-DE" b="1" baseline="0" dirty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Fußzeile: </a:t>
            </a:r>
            <a:r>
              <a:rPr lang="de-DE" dirty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TIPP: </a:t>
            </a:r>
            <a:r>
              <a:rPr lang="de-DE" dirty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3836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4207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Master:</a:t>
            </a:r>
            <a:r>
              <a:rPr lang="de-DE" dirty="0"/>
              <a:t> Titel Blau</a:t>
            </a:r>
            <a:r>
              <a:rPr lang="de-DE" baseline="0" dirty="0"/>
              <a:t> / Inhalt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Headline</a:t>
            </a:r>
            <a:r>
              <a:rPr lang="de-DE" dirty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/>
              <a:t>Text</a:t>
            </a:r>
            <a:r>
              <a:rPr lang="de-DE" b="1" baseline="0" dirty="0"/>
              <a:t> </a:t>
            </a:r>
            <a:r>
              <a:rPr lang="de-DE" b="1" baseline="0" dirty="0" err="1"/>
              <a:t>Copy</a:t>
            </a:r>
            <a:r>
              <a:rPr lang="de-DE" b="1" dirty="0"/>
              <a:t>: </a:t>
            </a:r>
            <a:r>
              <a:rPr lang="de-DE" dirty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3 wird automatisch um weitere 0,55 cm eingerückt, steht bei 1,1 cm und verfügt über Aufzählungsdreiecke in KVBW-Rot.</a:t>
            </a:r>
            <a:br>
              <a:rPr lang="de-DE" b="0" baseline="0" dirty="0"/>
            </a:br>
            <a:r>
              <a:rPr lang="de-DE" b="0" baseline="0" dirty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Einzüge bzw. Aufzählungen erstellen</a:t>
            </a: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 »Einzug verkleinern« gelangt man Textebenen zurück, bis hin zur Textebene 1, die keine Einzüge oder Aufzählungszeichen beinhaltet.</a:t>
            </a:r>
            <a:br>
              <a:rPr lang="de-DE" b="0" baseline="0" dirty="0"/>
            </a:br>
            <a:r>
              <a:rPr lang="de-DE" b="0" baseline="0" dirty="0"/>
              <a:t>Mit Strg. + Return schreibt man innerhalb einer Aufzählung, ohne ein neues Aufzählungszeichen zu erzeugen, in der nächsten Zeile weiter.</a:t>
            </a:r>
          </a:p>
          <a:p>
            <a:endParaRPr lang="de-DE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Gestaltungsraster</a:t>
            </a:r>
            <a:r>
              <a:rPr lang="de-DE" baseline="0" dirty="0"/>
              <a:t> </a:t>
            </a:r>
            <a:r>
              <a:rPr lang="de-DE" b="1" baseline="0" dirty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Fußzeile: </a:t>
            </a:r>
            <a:r>
              <a:rPr lang="de-DE" dirty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TIPP: </a:t>
            </a:r>
            <a:r>
              <a:rPr lang="de-DE" dirty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35063" y="566738"/>
            <a:ext cx="4525962" cy="3203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de-DE" b="1" dirty="0"/>
              <a:t>Master:</a:t>
            </a:r>
            <a:r>
              <a:rPr lang="de-DE" dirty="0"/>
              <a:t> Titel Blau</a:t>
            </a:r>
            <a:r>
              <a:rPr lang="de-DE" baseline="0" dirty="0"/>
              <a:t> / Inhalt</a:t>
            </a:r>
            <a:endParaRPr lang="de-DE" dirty="0"/>
          </a:p>
          <a:p>
            <a:endParaRPr lang="de-DE" dirty="0"/>
          </a:p>
          <a:p>
            <a:r>
              <a:rPr lang="de-DE" b="1" dirty="0"/>
              <a:t>Headline</a:t>
            </a:r>
            <a:r>
              <a:rPr lang="de-DE" dirty="0"/>
              <a:t> Arial 34 Punkt, Zeilenabstand einfach. In diesem Beispiel baut sich eine zweite Headline-Zeile automatisch nach oben hin auf. Die Headlines sind maximal 2-zeilig.</a:t>
            </a:r>
          </a:p>
          <a:p>
            <a:r>
              <a:rPr lang="de-DE" b="1" dirty="0"/>
              <a:t>Text</a:t>
            </a:r>
            <a:r>
              <a:rPr lang="de-DE" b="1" baseline="0" dirty="0"/>
              <a:t> </a:t>
            </a:r>
            <a:r>
              <a:rPr lang="de-DE" b="1" baseline="0" dirty="0" err="1"/>
              <a:t>Copy</a:t>
            </a:r>
            <a:r>
              <a:rPr lang="de-DE" b="1" dirty="0"/>
              <a:t>: </a:t>
            </a:r>
            <a:r>
              <a:rPr lang="de-DE" dirty="0"/>
              <a:t>Arial 20 Punkt, Zeilenabstand »mehrere« 1,1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Aufzählungen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Aufzählungszeichen sind in den jeweiligen Farben der Kapitelstruktur gesetzt.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Bei einem blauen Kapitel (KVBW-Blau) sind die Aufzählungszeichen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1 hat keine Aufzählungszeichen und keine Einrückung.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2 wird automatisch um 0,55 cm eingerückt und verfügt über Aufzählungspunkte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Textebene 3 wird automatisch um weitere 0,55 cm eingerückt, steht bei 1,1 cm und verfügt über Aufzählungsdreiecke in KVBW-Rot.</a:t>
            </a:r>
            <a:br>
              <a:rPr lang="de-DE" b="0" baseline="0" dirty="0"/>
            </a:br>
            <a:r>
              <a:rPr lang="de-DE" b="0" baseline="0" dirty="0"/>
              <a:t>Die Textebenen 4 – 5 sind wieder um jeweils 0,55 cm weiter eingerückt und verfügen ebenfalls über ein Aufzählungsdreiecke in KVBW-Rot.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Einzüge bzw. Aufzählungen erstellen</a:t>
            </a:r>
            <a:endParaRPr lang="de-DE" b="0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Mitthilfe des Werkzeugsymbols »Einzug vergrößern« unter dem Reiter »Absatz«, können Einzüge bzw. Aufzählungen erstellt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Hierbei werden die Textebenen 1 bis 5 automatisch angewählt.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Mit »Einzug verkleinern« gelangt man Textebenen zurück, bis hin zur Textebene 1, die keine Einzüge oder Aufzählungszeichen beinhaltet.</a:t>
            </a:r>
            <a:br>
              <a:rPr lang="de-DE" b="0" baseline="0" dirty="0"/>
            </a:br>
            <a:r>
              <a:rPr lang="de-DE" b="0" baseline="0" dirty="0"/>
              <a:t>Mit Strg. + Return schreibt man innerhalb einer Aufzählung, ohne ein neues Aufzählungszeichen zu erzeugen, in der nächsten Zeile weiter.</a:t>
            </a:r>
          </a:p>
          <a:p>
            <a:endParaRPr lang="de-DE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Designfarben und Abstufungen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Im linken Bereich außerhalb der Charts befindet sich eine Übersicht der Designfarben und Abstufungen, die in der Präsentation verwendet werden können.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baseline="0" dirty="0"/>
              <a:t>Die Farbwahl richtet sich nach der Grundfarbe des Kapitels. In einem roten Kapitel sind z. B. zuerst rote Abstufungen zu verwenden.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/>
              <a:t>Gestaltungsraster</a:t>
            </a:r>
            <a:r>
              <a:rPr lang="de-DE" baseline="0" dirty="0"/>
              <a:t> </a:t>
            </a:r>
            <a:r>
              <a:rPr lang="de-DE" b="1" baseline="0" dirty="0"/>
              <a:t>zum Kopieren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Auf Chart 24 in dieser Präsentation ist ein Gestaltungsraster gesetzt, dass kopiert und auf eine Folie gesetzt werden kann, um die CI-Konformität der Positionen zu überprüfen. Das Raster muss vor dem Drucken des Charts entfernt werden.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Fußzeile: </a:t>
            </a:r>
            <a:r>
              <a:rPr lang="de-DE" dirty="0"/>
              <a:t>Arial 12 Punkt.</a:t>
            </a:r>
          </a:p>
          <a:p>
            <a:pPr marL="0" marR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TIPP: </a:t>
            </a:r>
            <a:r>
              <a:rPr lang="de-DE" dirty="0"/>
              <a:t>Die Fußzeile wird unter dem Menüpunkt »Kopf und Fußzeile« für alle Folien angepasst.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D9918-E1CE-4A4F-B2A1-320EC2267D12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86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85738" y="287338"/>
            <a:ext cx="10331450" cy="6471507"/>
          </a:xfrm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0800" y="1486800"/>
            <a:ext cx="3492000" cy="3492000"/>
          </a:xfrm>
          <a:solidFill>
            <a:schemeClr val="tx2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10799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331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Blau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3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Blau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67208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7631" y="2196000"/>
            <a:ext cx="4567208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  <a:lvl4pPr>
              <a:defRPr>
                <a:solidFill>
                  <a:srgbClr val="000066"/>
                </a:solidFill>
              </a:defRPr>
            </a:lvl4pPr>
            <a:lvl5pP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13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blau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47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Rot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41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Rot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8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Rot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2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ün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36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rün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12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Grün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BE00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233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elb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3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Blau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chemeClr val="accent4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092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Gelb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3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Gelb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8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range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378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265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range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39" y="2196000"/>
            <a:ext cx="4572000" cy="3960000"/>
          </a:xfrm>
        </p:spPr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rgbClr val="000066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rgbClr val="000066"/>
                </a:solidFill>
              </a:defRPr>
            </a:lvl3pPr>
            <a:lvl4pPr>
              <a:buClr>
                <a:schemeClr val="accent3"/>
              </a:buClr>
              <a:defRPr>
                <a:solidFill>
                  <a:srgbClr val="000066"/>
                </a:solidFill>
              </a:defRPr>
            </a:lvl4pPr>
            <a:lvl5pPr>
              <a:buClr>
                <a:schemeClr val="accent3"/>
              </a:buClr>
              <a:defRPr>
                <a:solidFill>
                  <a:srgbClr val="000066"/>
                </a:solidFill>
              </a:defRPr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25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el Orange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5D23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648000" y="1980000"/>
            <a:ext cx="9376839" cy="1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77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577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7200"/>
            <a:ext cx="3492000" cy="3481200"/>
          </a:xfrm>
          <a:solidFill>
            <a:schemeClr val="accent4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133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>
            <a:grpSpLocks/>
          </p:cNvGrpSpPr>
          <p:nvPr/>
        </p:nvGrpSpPr>
        <p:grpSpPr bwMode="auto">
          <a:xfrm>
            <a:off x="181856" y="280106"/>
            <a:ext cx="10337918" cy="6150068"/>
            <a:chOff x="180975" y="279400"/>
            <a:chExt cx="10339387" cy="6149975"/>
          </a:xfrm>
        </p:grpSpPr>
        <p:sp>
          <p:nvSpPr>
            <p:cNvPr id="5" name="Rechteck 4"/>
            <p:cNvSpPr/>
            <p:nvPr userDrawn="1"/>
          </p:nvSpPr>
          <p:spPr>
            <a:xfrm>
              <a:off x="180975" y="279400"/>
              <a:ext cx="3385216" cy="6149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eck 5"/>
            <p:cNvSpPr/>
            <p:nvPr userDrawn="1"/>
          </p:nvSpPr>
          <p:spPr>
            <a:xfrm>
              <a:off x="3501234" y="279400"/>
              <a:ext cx="7019128" cy="5857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399" y="1627200"/>
            <a:ext cx="6973200" cy="3481200"/>
          </a:xfrm>
          <a:solidFill>
            <a:schemeClr val="accent4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Das Leistungsportfolio des GB SuB, 30. Juni 2016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28CC-17AA-4C55-B3BC-288DCD65C3E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fld id="{13D96383-D913-4FF7-811F-C99EC598040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03456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/>
          <p:nvPr/>
        </p:nvGrpSpPr>
        <p:grpSpPr>
          <a:xfrm>
            <a:off x="180975" y="279400"/>
            <a:ext cx="10339387" cy="6149976"/>
            <a:chOff x="180975" y="279400"/>
            <a:chExt cx="10339387" cy="6149975"/>
          </a:xfrm>
          <a:solidFill>
            <a:schemeClr val="bg2"/>
          </a:solidFill>
        </p:grpSpPr>
        <p:sp>
          <p:nvSpPr>
            <p:cNvPr id="5" name="Rechteck 4"/>
            <p:cNvSpPr/>
            <p:nvPr/>
          </p:nvSpPr>
          <p:spPr>
            <a:xfrm>
              <a:off x="180975" y="279400"/>
              <a:ext cx="3386138" cy="61499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500909" y="279400"/>
              <a:ext cx="7019453" cy="58578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399" y="1627200"/>
            <a:ext cx="6973200" cy="3481200"/>
          </a:xfrm>
          <a:solidFill>
            <a:srgbClr val="B95066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90E7-D034-424B-AB3A-2E73FB16E8D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6963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folie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/>
          <p:nvPr/>
        </p:nvGrpSpPr>
        <p:grpSpPr>
          <a:xfrm>
            <a:off x="180975" y="279400"/>
            <a:ext cx="10339387" cy="6149976"/>
            <a:chOff x="180975" y="279400"/>
            <a:chExt cx="10339387" cy="6149975"/>
          </a:xfrm>
          <a:solidFill>
            <a:schemeClr val="accent1"/>
          </a:solidFill>
        </p:grpSpPr>
        <p:sp>
          <p:nvSpPr>
            <p:cNvPr id="5" name="Rechteck 4"/>
            <p:cNvSpPr/>
            <p:nvPr/>
          </p:nvSpPr>
          <p:spPr>
            <a:xfrm>
              <a:off x="180975" y="279400"/>
              <a:ext cx="3386138" cy="61499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500909" y="279400"/>
              <a:ext cx="7019453" cy="58578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399" y="1627200"/>
            <a:ext cx="6973200" cy="3481200"/>
          </a:xfrm>
          <a:solidFill>
            <a:srgbClr val="85BD28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0B5EE-D754-476E-AA62-7F1A062BDA0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895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Rot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ihandform 13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B95066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5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68156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foli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/>
          <p:nvPr/>
        </p:nvGrpSpPr>
        <p:grpSpPr>
          <a:xfrm>
            <a:off x="180975" y="279400"/>
            <a:ext cx="10339387" cy="6149976"/>
            <a:chOff x="180975" y="279400"/>
            <a:chExt cx="10339387" cy="6149975"/>
          </a:xfrm>
          <a:solidFill>
            <a:schemeClr val="accent2"/>
          </a:solidFill>
        </p:grpSpPr>
        <p:sp>
          <p:nvSpPr>
            <p:cNvPr id="5" name="Rechteck 4"/>
            <p:cNvSpPr/>
            <p:nvPr/>
          </p:nvSpPr>
          <p:spPr>
            <a:xfrm>
              <a:off x="180975" y="279400"/>
              <a:ext cx="3386138" cy="61499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500909" y="279400"/>
              <a:ext cx="7019453" cy="58578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399" y="1627200"/>
            <a:ext cx="6973200" cy="3481200"/>
          </a:xfrm>
          <a:solidFill>
            <a:srgbClr val="D48A26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8998-01EC-4A4B-A943-7450045426E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581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foli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ung 8"/>
          <p:cNvGrpSpPr/>
          <p:nvPr/>
        </p:nvGrpSpPr>
        <p:grpSpPr>
          <a:xfrm>
            <a:off x="180975" y="279400"/>
            <a:ext cx="10339387" cy="6149976"/>
            <a:chOff x="180975" y="279400"/>
            <a:chExt cx="10339387" cy="6149975"/>
          </a:xfrm>
          <a:solidFill>
            <a:schemeClr val="accent3"/>
          </a:solidFill>
        </p:grpSpPr>
        <p:sp>
          <p:nvSpPr>
            <p:cNvPr id="5" name="Rechteck 4"/>
            <p:cNvSpPr/>
            <p:nvPr/>
          </p:nvSpPr>
          <p:spPr>
            <a:xfrm>
              <a:off x="180975" y="279400"/>
              <a:ext cx="3386138" cy="61499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3500909" y="279400"/>
              <a:ext cx="7019453" cy="58578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399" y="1627200"/>
            <a:ext cx="6973200" cy="3481200"/>
          </a:xfrm>
          <a:solidFill>
            <a:srgbClr val="CA3D24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95F0-FEFB-44CD-8B58-D6E917E6073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7584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Kapitelchart Fra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Titel Fr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64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0801" y="1486801"/>
            <a:ext cx="3492000" cy="3492000"/>
          </a:xfrm>
          <a:solidFill>
            <a:schemeClr val="tx2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10801" y="2652494"/>
            <a:ext cx="3492000" cy="822785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FF000-E011-431F-99CF-2AB241BE9B0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6511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Kapitelchart Fra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Kapitel Fra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64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80000" y="1486801"/>
            <a:ext cx="3492000" cy="3492000"/>
          </a:xfrm>
          <a:solidFill>
            <a:schemeClr val="bg2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080002" y="2652494"/>
            <a:ext cx="3492000" cy="822785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25907-7CFE-4E73-931A-B28C02DD0B89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20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Kapitelchart Arz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Kapitel Arz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64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310801" y="1486801"/>
            <a:ext cx="3492000" cy="3492000"/>
          </a:xfrm>
          <a:solidFill>
            <a:schemeClr val="accent1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6310801" y="2652494"/>
            <a:ext cx="3492000" cy="822785"/>
          </a:xfrm>
        </p:spPr>
        <p:txBody>
          <a:bodyPr lIns="323960" tIns="215973" rIns="32396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63E7D-F0DD-4176-AB35-7464D777D8A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7955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Blau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647629" y="1874957"/>
            <a:ext cx="9376681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EAD5F2-E795-4A37-8065-6E52BEB36A00}" type="slidenum">
              <a:rPr lang="de-DE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2009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el Blau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1"/>
            <a:ext cx="4567208" cy="37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7632" y="2196001"/>
            <a:ext cx="4567208" cy="374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573E856-B5BD-48C9-B744-C88E7D61B6A4}" type="slidenum">
              <a:rPr lang="de-DE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89169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el blau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altLang="de-DE">
                <a:solidFill>
                  <a:srgbClr val="000066"/>
                </a:solidFill>
              </a:rPr>
              <a:t>Das Leistungsportfolio des GB SuB, 30. Juni 2016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0A0FC79-7D6B-4499-A30D-BB0D866DA112}" type="slidenum">
              <a:rPr lang="de-DE">
                <a:solidFill>
                  <a:srgbClr val="000066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89222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el Rot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04ADC-3620-4938-BF8C-C8D3B3D36680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55580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Rot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1"/>
            <a:ext cx="4571999" cy="37440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40" y="2196001"/>
            <a:ext cx="4571999" cy="37440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A29E-1AE4-44B1-8DE0-B931D0E327CA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5755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rün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85BD28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27352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el Rot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673F4-F3E4-4C2B-8AB9-7C1FD3DF036F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734932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el Grün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141F-4C84-49CD-AA30-9351E94CD5AB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24574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el Grün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1"/>
            <a:ext cx="4571999" cy="3744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40" y="2196001"/>
            <a:ext cx="4571999" cy="37440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4535-A5F2-4A75-9DA7-5A3552D6004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538320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el Grün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B4BE00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02201-81D6-4EB6-89FB-937EDC1E9509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138877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el Gelb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F431F-1BFD-4C2B-B3BA-A164CBE75217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722667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el Gelb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1"/>
            <a:ext cx="4571999" cy="37440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40" y="2196001"/>
            <a:ext cx="4571999" cy="3744000"/>
          </a:xfrm>
        </p:spPr>
        <p:txBody>
          <a:bodyPr/>
          <a:lstStyle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79AA3-925F-4D24-8992-E63598CEC8E2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5376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_Titel Gelb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7AE3-B9F3-40DF-8CA2-7D6B3D452538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3762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el Orange 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863C-CB88-48DA-B26D-9226E94D6702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28926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el Orange /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1" y="612776"/>
            <a:ext cx="9376839" cy="1123192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1"/>
            <a:ext cx="4571999" cy="3744000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5452840" y="2196001"/>
            <a:ext cx="4571999" cy="3744000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DD59-B9A4-430F-8B2A-67270DA5A491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12663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3_Titel Orange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35D2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83C4D-9CF2-4696-8B39-6BBF289FE59E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0717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Gelb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D48A26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017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21C2-E9B1-40DB-8878-8CA57D71242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64958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Schluss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8"/>
          <p:cNvGrpSpPr>
            <a:grpSpLocks/>
          </p:cNvGrpSpPr>
          <p:nvPr/>
        </p:nvGrpSpPr>
        <p:grpSpPr bwMode="auto">
          <a:xfrm>
            <a:off x="181856" y="280106"/>
            <a:ext cx="10337918" cy="6150068"/>
            <a:chOff x="180975" y="279400"/>
            <a:chExt cx="10339387" cy="6149975"/>
          </a:xfrm>
        </p:grpSpPr>
        <p:sp>
          <p:nvSpPr>
            <p:cNvPr id="4" name="Rechteck 3"/>
            <p:cNvSpPr/>
            <p:nvPr userDrawn="1"/>
          </p:nvSpPr>
          <p:spPr>
            <a:xfrm>
              <a:off x="180975" y="279400"/>
              <a:ext cx="3385216" cy="61499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5" name="Rechteck 4"/>
            <p:cNvSpPr/>
            <p:nvPr userDrawn="1"/>
          </p:nvSpPr>
          <p:spPr>
            <a:xfrm>
              <a:off x="3501234" y="279400"/>
              <a:ext cx="7019128" cy="58576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7200"/>
            <a:ext cx="3492000" cy="3481200"/>
          </a:xfrm>
          <a:solidFill>
            <a:schemeClr val="accent4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4C2D-33E7-44F1-AE0F-631F78DB3053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7692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Schluss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8"/>
          <p:cNvGrpSpPr/>
          <p:nvPr/>
        </p:nvGrpSpPr>
        <p:grpSpPr>
          <a:xfrm>
            <a:off x="180975" y="279400"/>
            <a:ext cx="10339387" cy="6149976"/>
            <a:chOff x="180975" y="279400"/>
            <a:chExt cx="10339387" cy="6149975"/>
          </a:xfrm>
          <a:solidFill>
            <a:schemeClr val="bg2"/>
          </a:solidFill>
        </p:grpSpPr>
        <p:sp>
          <p:nvSpPr>
            <p:cNvPr id="4" name="Rechteck 3"/>
            <p:cNvSpPr/>
            <p:nvPr/>
          </p:nvSpPr>
          <p:spPr>
            <a:xfrm>
              <a:off x="180975" y="279400"/>
              <a:ext cx="3386138" cy="61499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3500909" y="279400"/>
              <a:ext cx="7019453" cy="585787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DE" sz="2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1627200"/>
            <a:ext cx="3492000" cy="3481200"/>
          </a:xfrm>
          <a:solidFill>
            <a:srgbClr val="B95066"/>
          </a:solidFill>
        </p:spPr>
        <p:txBody>
          <a:bodyPr lIns="287965" tIns="197976" rIns="287965" bIns="179978" anchor="t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C2EF4-9C6C-4733-91BE-1A1183FC26B5}" type="slidenum">
              <a:rPr 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836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298" y="203077"/>
            <a:ext cx="7392975" cy="12604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23299" y="2090288"/>
            <a:ext cx="9630908" cy="218482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3299" y="4443175"/>
            <a:ext cx="9630908" cy="218482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Das Leistungsportfolio des GB SuB, 30. Juni 2016</a:t>
            </a:r>
          </a:p>
        </p:txBody>
      </p:sp>
      <p:sp>
        <p:nvSpPr>
          <p:cNvPr id="6" name="Rectangle 4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>
                <a:solidFill>
                  <a:prstClr val="black"/>
                </a:solidFill>
              </a:rPr>
              <a:t> </a:t>
            </a:r>
            <a:fld id="{9B11F59A-8983-47C9-B9B1-7C44C6CBA481}" type="slidenum">
              <a:rPr lang="de-DE" altLang="de-DE">
                <a:solidFill>
                  <a:prstClr val="black"/>
                </a:solidFill>
              </a:rPr>
              <a:pPr>
                <a:defRPr/>
              </a:pPr>
              <a:t>‹Nr.›</a:t>
            </a:fld>
            <a:endParaRPr lang="de-DE" alt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15883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Orang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 14"/>
          <p:cNvSpPr/>
          <p:nvPr userDrawn="1"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400" y="1627200"/>
            <a:ext cx="6973200" cy="3481200"/>
          </a:xfrm>
          <a:solidFill>
            <a:srgbClr val="CA3D24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868401" y="2786400"/>
            <a:ext cx="6973200" cy="1080000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952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 Blau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Titel Frau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2" y="277201"/>
            <a:ext cx="10350000" cy="64903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10800" y="1486800"/>
            <a:ext cx="3492000" cy="3492000"/>
          </a:xfrm>
          <a:solidFill>
            <a:schemeClr val="tx2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310799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Ro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Kapitel Frau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277200"/>
            <a:ext cx="10350000" cy="649035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080000" y="1486800"/>
            <a:ext cx="3492000" cy="3492000"/>
          </a:xfrm>
          <a:solidFill>
            <a:schemeClr val="bg2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080000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8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Grü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Kapitel Arzt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" y="277201"/>
            <a:ext cx="10350000" cy="6490361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Datum, Autor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6310800" y="1486800"/>
            <a:ext cx="3492000" cy="3492000"/>
          </a:xfrm>
          <a:solidFill>
            <a:schemeClr val="accent1"/>
          </a:solidFill>
        </p:spPr>
        <p:txBody>
          <a:bodyPr lIns="288000" tIns="198000" rIns="288000" bIns="180000" anchor="t" anchorCtr="0"/>
          <a:lstStyle>
            <a:lvl1pPr algn="l"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de-DE" dirty="0"/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6310799" y="2652493"/>
            <a:ext cx="3492001" cy="822785"/>
          </a:xfrm>
        </p:spPr>
        <p:txBody>
          <a:bodyPr lIns="324000" tIns="216000" rIns="324000"/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Master-Untertitelformat bearbeiten</a:t>
            </a:r>
            <a:endParaRPr lang="de-DE" dirty="0"/>
          </a:p>
        </p:txBody>
      </p:sp>
      <p:pic>
        <p:nvPicPr>
          <p:cNvPr id="7" name="Bild 6" descr="Logo KVBW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7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 28"/>
          <p:cNvSpPr/>
          <p:nvPr/>
        </p:nvSpPr>
        <p:spPr>
          <a:xfrm>
            <a:off x="186320" y="287301"/>
            <a:ext cx="10331285" cy="6471544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  <a:gd name="connsiteX0" fmla="*/ 0 w 10333547"/>
              <a:gd name="connsiteY0" fmla="*/ 0 h 6468200"/>
              <a:gd name="connsiteX1" fmla="*/ 6684 w 10333547"/>
              <a:gd name="connsiteY1" fmla="*/ 6468198 h 6468200"/>
              <a:gd name="connsiteX2" fmla="*/ 3381431 w 10333547"/>
              <a:gd name="connsiteY2" fmla="*/ 6137215 h 6468200"/>
              <a:gd name="connsiteX3" fmla="*/ 3382131 w 10333547"/>
              <a:gd name="connsiteY3" fmla="*/ 5848426 h 6468200"/>
              <a:gd name="connsiteX4" fmla="*/ 10333547 w 10333547"/>
              <a:gd name="connsiteY4" fmla="*/ 5845919 h 6468200"/>
              <a:gd name="connsiteX5" fmla="*/ 10326863 w 10333547"/>
              <a:gd name="connsiteY5" fmla="*/ 0 h 6468200"/>
              <a:gd name="connsiteX6" fmla="*/ 0 w 10333547"/>
              <a:gd name="connsiteY6" fmla="*/ 0 h 6468200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73076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5848426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5845919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3547"/>
              <a:gd name="connsiteY0" fmla="*/ 0 h 6471438"/>
              <a:gd name="connsiteX1" fmla="*/ 6684 w 10333547"/>
              <a:gd name="connsiteY1" fmla="*/ 6468198 h 6471438"/>
              <a:gd name="connsiteX2" fmla="*/ 3381431 w 10333547"/>
              <a:gd name="connsiteY2" fmla="*/ 6471438 h 6471438"/>
              <a:gd name="connsiteX3" fmla="*/ 3382131 w 10333547"/>
              <a:gd name="connsiteY3" fmla="*/ 6149227 h 6471438"/>
              <a:gd name="connsiteX4" fmla="*/ 10333547 w 10333547"/>
              <a:gd name="connsiteY4" fmla="*/ 6155076 h 6471438"/>
              <a:gd name="connsiteX5" fmla="*/ 10326863 w 10333547"/>
              <a:gd name="connsiteY5" fmla="*/ 0 h 6471438"/>
              <a:gd name="connsiteX6" fmla="*/ 0 w 10333547"/>
              <a:gd name="connsiteY6" fmla="*/ 0 h 6471438"/>
              <a:gd name="connsiteX0" fmla="*/ 0 w 10336722"/>
              <a:gd name="connsiteY0" fmla="*/ 0 h 6471438"/>
              <a:gd name="connsiteX1" fmla="*/ 6684 w 10336722"/>
              <a:gd name="connsiteY1" fmla="*/ 6468198 h 6471438"/>
              <a:gd name="connsiteX2" fmla="*/ 3381431 w 10336722"/>
              <a:gd name="connsiteY2" fmla="*/ 6471438 h 6471438"/>
              <a:gd name="connsiteX3" fmla="*/ 3382131 w 10336722"/>
              <a:gd name="connsiteY3" fmla="*/ 6149227 h 6471438"/>
              <a:gd name="connsiteX4" fmla="*/ 10336722 w 10336722"/>
              <a:gd name="connsiteY4" fmla="*/ 6151901 h 6471438"/>
              <a:gd name="connsiteX5" fmla="*/ 10326863 w 10336722"/>
              <a:gd name="connsiteY5" fmla="*/ 0 h 6471438"/>
              <a:gd name="connsiteX6" fmla="*/ 0 w 10336722"/>
              <a:gd name="connsiteY6" fmla="*/ 0 h 6471438"/>
              <a:gd name="connsiteX0" fmla="*/ 0 w 10336722"/>
              <a:gd name="connsiteY0" fmla="*/ 3175 h 6474613"/>
              <a:gd name="connsiteX1" fmla="*/ 6684 w 10336722"/>
              <a:gd name="connsiteY1" fmla="*/ 6471373 h 6474613"/>
              <a:gd name="connsiteX2" fmla="*/ 3381431 w 10336722"/>
              <a:gd name="connsiteY2" fmla="*/ 6474613 h 6474613"/>
              <a:gd name="connsiteX3" fmla="*/ 3382131 w 10336722"/>
              <a:gd name="connsiteY3" fmla="*/ 6152402 h 6474613"/>
              <a:gd name="connsiteX4" fmla="*/ 10336722 w 10336722"/>
              <a:gd name="connsiteY4" fmla="*/ 6155076 h 6474613"/>
              <a:gd name="connsiteX5" fmla="*/ 10333213 w 10336722"/>
              <a:gd name="connsiteY5" fmla="*/ 0 h 6474613"/>
              <a:gd name="connsiteX6" fmla="*/ 0 w 10336722"/>
              <a:gd name="connsiteY6" fmla="*/ 3175 h 6474613"/>
              <a:gd name="connsiteX0" fmla="*/ 0 w 10333547"/>
              <a:gd name="connsiteY0" fmla="*/ 6350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6350 h 6474613"/>
              <a:gd name="connsiteX0" fmla="*/ 0 w 10333547"/>
              <a:gd name="connsiteY0" fmla="*/ 3175 h 6474613"/>
              <a:gd name="connsiteX1" fmla="*/ 3509 w 10333547"/>
              <a:gd name="connsiteY1" fmla="*/ 6471373 h 6474613"/>
              <a:gd name="connsiteX2" fmla="*/ 3378256 w 10333547"/>
              <a:gd name="connsiteY2" fmla="*/ 6474613 h 6474613"/>
              <a:gd name="connsiteX3" fmla="*/ 3378956 w 10333547"/>
              <a:gd name="connsiteY3" fmla="*/ 6152402 h 6474613"/>
              <a:gd name="connsiteX4" fmla="*/ 10333547 w 10333547"/>
              <a:gd name="connsiteY4" fmla="*/ 6155076 h 6474613"/>
              <a:gd name="connsiteX5" fmla="*/ 10330038 w 10333547"/>
              <a:gd name="connsiteY5" fmla="*/ 0 h 6474613"/>
              <a:gd name="connsiteX6" fmla="*/ 0 w 10333547"/>
              <a:gd name="connsiteY6" fmla="*/ 3175 h 6474613"/>
              <a:gd name="connsiteX0" fmla="*/ 0 w 10330127"/>
              <a:gd name="connsiteY0" fmla="*/ 3175 h 6474613"/>
              <a:gd name="connsiteX1" fmla="*/ 3509 w 10330127"/>
              <a:gd name="connsiteY1" fmla="*/ 6471373 h 6474613"/>
              <a:gd name="connsiteX2" fmla="*/ 3378256 w 10330127"/>
              <a:gd name="connsiteY2" fmla="*/ 6474613 h 6474613"/>
              <a:gd name="connsiteX3" fmla="*/ 3378956 w 10330127"/>
              <a:gd name="connsiteY3" fmla="*/ 6152402 h 6474613"/>
              <a:gd name="connsiteX4" fmla="*/ 10247822 w 10330127"/>
              <a:gd name="connsiteY4" fmla="*/ 6085226 h 6474613"/>
              <a:gd name="connsiteX5" fmla="*/ 10330038 w 10330127"/>
              <a:gd name="connsiteY5" fmla="*/ 0 h 6474613"/>
              <a:gd name="connsiteX6" fmla="*/ 0 w 10330127"/>
              <a:gd name="connsiteY6" fmla="*/ 317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228271 w 10327522"/>
              <a:gd name="connsiteY0" fmla="*/ 225425 h 6474613"/>
              <a:gd name="connsiteX1" fmla="*/ 5 w 10327522"/>
              <a:gd name="connsiteY1" fmla="*/ 6471373 h 6474613"/>
              <a:gd name="connsiteX2" fmla="*/ 3374752 w 10327522"/>
              <a:gd name="connsiteY2" fmla="*/ 6474613 h 6474613"/>
              <a:gd name="connsiteX3" fmla="*/ 3375452 w 10327522"/>
              <a:gd name="connsiteY3" fmla="*/ 6152402 h 6474613"/>
              <a:gd name="connsiteX4" fmla="*/ 10326868 w 10327522"/>
              <a:gd name="connsiteY4" fmla="*/ 6151901 h 6474613"/>
              <a:gd name="connsiteX5" fmla="*/ 10326534 w 10327522"/>
              <a:gd name="connsiteY5" fmla="*/ 0 h 6474613"/>
              <a:gd name="connsiteX6" fmla="*/ 228271 w 10327522"/>
              <a:gd name="connsiteY6" fmla="*/ 225425 h 6474613"/>
              <a:gd name="connsiteX0" fmla="*/ 0 w 10331026"/>
              <a:gd name="connsiteY0" fmla="*/ 3175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3175 h 6474613"/>
              <a:gd name="connsiteX0" fmla="*/ 85403 w 10327529"/>
              <a:gd name="connsiteY0" fmla="*/ 149225 h 6474613"/>
              <a:gd name="connsiteX1" fmla="*/ 12 w 10327529"/>
              <a:gd name="connsiteY1" fmla="*/ 6471373 h 6474613"/>
              <a:gd name="connsiteX2" fmla="*/ 3374759 w 10327529"/>
              <a:gd name="connsiteY2" fmla="*/ 6474613 h 6474613"/>
              <a:gd name="connsiteX3" fmla="*/ 3375459 w 10327529"/>
              <a:gd name="connsiteY3" fmla="*/ 6152402 h 6474613"/>
              <a:gd name="connsiteX4" fmla="*/ 10326875 w 10327529"/>
              <a:gd name="connsiteY4" fmla="*/ 6151901 h 6474613"/>
              <a:gd name="connsiteX5" fmla="*/ 10326541 w 10327529"/>
              <a:gd name="connsiteY5" fmla="*/ 0 h 6474613"/>
              <a:gd name="connsiteX6" fmla="*/ 85403 w 10327529"/>
              <a:gd name="connsiteY6" fmla="*/ 149225 h 6474613"/>
              <a:gd name="connsiteX0" fmla="*/ 0 w 10331026"/>
              <a:gd name="connsiteY0" fmla="*/ 6350 h 6474613"/>
              <a:gd name="connsiteX1" fmla="*/ 3509 w 10331026"/>
              <a:gd name="connsiteY1" fmla="*/ 6471373 h 6474613"/>
              <a:gd name="connsiteX2" fmla="*/ 3378256 w 10331026"/>
              <a:gd name="connsiteY2" fmla="*/ 6474613 h 6474613"/>
              <a:gd name="connsiteX3" fmla="*/ 3378956 w 10331026"/>
              <a:gd name="connsiteY3" fmla="*/ 6152402 h 6474613"/>
              <a:gd name="connsiteX4" fmla="*/ 10330372 w 10331026"/>
              <a:gd name="connsiteY4" fmla="*/ 6151901 h 6474613"/>
              <a:gd name="connsiteX5" fmla="*/ 10330038 w 10331026"/>
              <a:gd name="connsiteY5" fmla="*/ 0 h 6474613"/>
              <a:gd name="connsiteX6" fmla="*/ 0 w 10331026"/>
              <a:gd name="connsiteY6" fmla="*/ 6350 h 647461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244313 w 10330372"/>
              <a:gd name="connsiteY5" fmla="*/ 114300 h 6468263"/>
              <a:gd name="connsiteX6" fmla="*/ 0 w 10330372"/>
              <a:gd name="connsiteY6" fmla="*/ 0 h 6468263"/>
              <a:gd name="connsiteX0" fmla="*/ 0 w 10330372"/>
              <a:gd name="connsiteY0" fmla="*/ 0 h 6468263"/>
              <a:gd name="connsiteX1" fmla="*/ 3509 w 10330372"/>
              <a:gd name="connsiteY1" fmla="*/ 6465023 h 6468263"/>
              <a:gd name="connsiteX2" fmla="*/ 3378256 w 10330372"/>
              <a:gd name="connsiteY2" fmla="*/ 6468263 h 6468263"/>
              <a:gd name="connsiteX3" fmla="*/ 3378956 w 10330372"/>
              <a:gd name="connsiteY3" fmla="*/ 6146052 h 6468263"/>
              <a:gd name="connsiteX4" fmla="*/ 10330372 w 10330372"/>
              <a:gd name="connsiteY4" fmla="*/ 6145551 h 6468263"/>
              <a:gd name="connsiteX5" fmla="*/ 10326863 w 10330372"/>
              <a:gd name="connsiteY5" fmla="*/ 0 h 6468263"/>
              <a:gd name="connsiteX6" fmla="*/ 0 w 10330372"/>
              <a:gd name="connsiteY6" fmla="*/ 0 h 6468263"/>
              <a:gd name="connsiteX0" fmla="*/ 0 w 10326914"/>
              <a:gd name="connsiteY0" fmla="*/ 0 h 6468263"/>
              <a:gd name="connsiteX1" fmla="*/ 3509 w 10326914"/>
              <a:gd name="connsiteY1" fmla="*/ 6465023 h 6468263"/>
              <a:gd name="connsiteX2" fmla="*/ 3378256 w 10326914"/>
              <a:gd name="connsiteY2" fmla="*/ 6468263 h 6468263"/>
              <a:gd name="connsiteX3" fmla="*/ 3378956 w 10326914"/>
              <a:gd name="connsiteY3" fmla="*/ 6146052 h 6468263"/>
              <a:gd name="connsiteX4" fmla="*/ 10177972 w 10326914"/>
              <a:gd name="connsiteY4" fmla="*/ 6056651 h 6468263"/>
              <a:gd name="connsiteX5" fmla="*/ 10326863 w 10326914"/>
              <a:gd name="connsiteY5" fmla="*/ 0 h 6468263"/>
              <a:gd name="connsiteX6" fmla="*/ 0 w 10326914"/>
              <a:gd name="connsiteY6" fmla="*/ 0 h 6468263"/>
              <a:gd name="connsiteX0" fmla="*/ 0 w 10327570"/>
              <a:gd name="connsiteY0" fmla="*/ 0 h 6468263"/>
              <a:gd name="connsiteX1" fmla="*/ 3509 w 10327570"/>
              <a:gd name="connsiteY1" fmla="*/ 6465023 h 6468263"/>
              <a:gd name="connsiteX2" fmla="*/ 3378256 w 10327570"/>
              <a:gd name="connsiteY2" fmla="*/ 6468263 h 6468263"/>
              <a:gd name="connsiteX3" fmla="*/ 3378956 w 10327570"/>
              <a:gd name="connsiteY3" fmla="*/ 6146052 h 6468263"/>
              <a:gd name="connsiteX4" fmla="*/ 10324022 w 10327570"/>
              <a:gd name="connsiteY4" fmla="*/ 6148726 h 6468263"/>
              <a:gd name="connsiteX5" fmla="*/ 10326863 w 10327570"/>
              <a:gd name="connsiteY5" fmla="*/ 0 h 6468263"/>
              <a:gd name="connsiteX6" fmla="*/ 0 w 10327570"/>
              <a:gd name="connsiteY6" fmla="*/ 0 h 6468263"/>
              <a:gd name="connsiteX0" fmla="*/ 0 w 10327865"/>
              <a:gd name="connsiteY0" fmla="*/ 0 h 6468263"/>
              <a:gd name="connsiteX1" fmla="*/ 3509 w 10327865"/>
              <a:gd name="connsiteY1" fmla="*/ 6465023 h 6468263"/>
              <a:gd name="connsiteX2" fmla="*/ 3378256 w 10327865"/>
              <a:gd name="connsiteY2" fmla="*/ 6468263 h 6468263"/>
              <a:gd name="connsiteX3" fmla="*/ 3378956 w 10327865"/>
              <a:gd name="connsiteY3" fmla="*/ 6146052 h 6468263"/>
              <a:gd name="connsiteX4" fmla="*/ 10327303 w 10327865"/>
              <a:gd name="connsiteY4" fmla="*/ 6145444 h 6468263"/>
              <a:gd name="connsiteX5" fmla="*/ 10326863 w 10327865"/>
              <a:gd name="connsiteY5" fmla="*/ 0 h 6468263"/>
              <a:gd name="connsiteX6" fmla="*/ 0 w 10327865"/>
              <a:gd name="connsiteY6" fmla="*/ 0 h 6468263"/>
              <a:gd name="connsiteX0" fmla="*/ 0 w 10330851"/>
              <a:gd name="connsiteY0" fmla="*/ 0 h 6468263"/>
              <a:gd name="connsiteX1" fmla="*/ 3509 w 10330851"/>
              <a:gd name="connsiteY1" fmla="*/ 6465023 h 6468263"/>
              <a:gd name="connsiteX2" fmla="*/ 3378256 w 10330851"/>
              <a:gd name="connsiteY2" fmla="*/ 6468263 h 6468263"/>
              <a:gd name="connsiteX3" fmla="*/ 3378956 w 10330851"/>
              <a:gd name="connsiteY3" fmla="*/ 6146052 h 6468263"/>
              <a:gd name="connsiteX4" fmla="*/ 10327303 w 10330851"/>
              <a:gd name="connsiteY4" fmla="*/ 6145444 h 6468263"/>
              <a:gd name="connsiteX5" fmla="*/ 10330144 w 10330851"/>
              <a:gd name="connsiteY5" fmla="*/ 0 h 6468263"/>
              <a:gd name="connsiteX6" fmla="*/ 0 w 10330851"/>
              <a:gd name="connsiteY6" fmla="*/ 0 h 6468263"/>
              <a:gd name="connsiteX0" fmla="*/ 68702 w 10327357"/>
              <a:gd name="connsiteY0" fmla="*/ 26253 h 6468263"/>
              <a:gd name="connsiteX1" fmla="*/ 15 w 10327357"/>
              <a:gd name="connsiteY1" fmla="*/ 6465023 h 6468263"/>
              <a:gd name="connsiteX2" fmla="*/ 3374762 w 10327357"/>
              <a:gd name="connsiteY2" fmla="*/ 6468263 h 6468263"/>
              <a:gd name="connsiteX3" fmla="*/ 3375462 w 10327357"/>
              <a:gd name="connsiteY3" fmla="*/ 6146052 h 6468263"/>
              <a:gd name="connsiteX4" fmla="*/ 10323809 w 10327357"/>
              <a:gd name="connsiteY4" fmla="*/ 6145444 h 6468263"/>
              <a:gd name="connsiteX5" fmla="*/ 10326650 w 10327357"/>
              <a:gd name="connsiteY5" fmla="*/ 0 h 6468263"/>
              <a:gd name="connsiteX6" fmla="*/ 68702 w 10327357"/>
              <a:gd name="connsiteY6" fmla="*/ 26253 h 6468263"/>
              <a:gd name="connsiteX0" fmla="*/ 139 w 10327708"/>
              <a:gd name="connsiteY0" fmla="*/ 0 h 6471544"/>
              <a:gd name="connsiteX1" fmla="*/ 366 w 10327708"/>
              <a:gd name="connsiteY1" fmla="*/ 6468304 h 6471544"/>
              <a:gd name="connsiteX2" fmla="*/ 3375113 w 10327708"/>
              <a:gd name="connsiteY2" fmla="*/ 6471544 h 6471544"/>
              <a:gd name="connsiteX3" fmla="*/ 3375813 w 10327708"/>
              <a:gd name="connsiteY3" fmla="*/ 6149333 h 6471544"/>
              <a:gd name="connsiteX4" fmla="*/ 10324160 w 10327708"/>
              <a:gd name="connsiteY4" fmla="*/ 6148725 h 6471544"/>
              <a:gd name="connsiteX5" fmla="*/ 10327001 w 10327708"/>
              <a:gd name="connsiteY5" fmla="*/ 3281 h 6471544"/>
              <a:gd name="connsiteX6" fmla="*/ 139 w 10327708"/>
              <a:gd name="connsiteY6" fmla="*/ 0 h 6471544"/>
              <a:gd name="connsiteX0" fmla="*/ 139 w 10324160"/>
              <a:gd name="connsiteY0" fmla="*/ 0 h 6471544"/>
              <a:gd name="connsiteX1" fmla="*/ 366 w 10324160"/>
              <a:gd name="connsiteY1" fmla="*/ 6468304 h 6471544"/>
              <a:gd name="connsiteX2" fmla="*/ 3375113 w 10324160"/>
              <a:gd name="connsiteY2" fmla="*/ 6471544 h 6471544"/>
              <a:gd name="connsiteX3" fmla="*/ 3375813 w 10324160"/>
              <a:gd name="connsiteY3" fmla="*/ 6149333 h 6471544"/>
              <a:gd name="connsiteX4" fmla="*/ 10324160 w 10324160"/>
              <a:gd name="connsiteY4" fmla="*/ 6148725 h 6471544"/>
              <a:gd name="connsiteX5" fmla="*/ 10244961 w 10324160"/>
              <a:gd name="connsiteY5" fmla="*/ 52505 h 6471544"/>
              <a:gd name="connsiteX6" fmla="*/ 139 w 10324160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48725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83093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831"/>
              <a:gd name="connsiteY0" fmla="*/ 0 h 6471544"/>
              <a:gd name="connsiteX1" fmla="*/ 366 w 10330831"/>
              <a:gd name="connsiteY1" fmla="*/ 6468304 h 6471544"/>
              <a:gd name="connsiteX2" fmla="*/ 3375113 w 10330831"/>
              <a:gd name="connsiteY2" fmla="*/ 6471544 h 6471544"/>
              <a:gd name="connsiteX3" fmla="*/ 3375813 w 10330831"/>
              <a:gd name="connsiteY3" fmla="*/ 6149333 h 6471544"/>
              <a:gd name="connsiteX4" fmla="*/ 10324160 w 10330831"/>
              <a:gd name="connsiteY4" fmla="*/ 6135599 h 6471544"/>
              <a:gd name="connsiteX5" fmla="*/ 10330283 w 10330831"/>
              <a:gd name="connsiteY5" fmla="*/ 0 h 6471544"/>
              <a:gd name="connsiteX6" fmla="*/ 139 w 10330831"/>
              <a:gd name="connsiteY6" fmla="*/ 0 h 6471544"/>
              <a:gd name="connsiteX0" fmla="*/ 139 w 10330416"/>
              <a:gd name="connsiteY0" fmla="*/ 0 h 6471544"/>
              <a:gd name="connsiteX1" fmla="*/ 366 w 10330416"/>
              <a:gd name="connsiteY1" fmla="*/ 6468304 h 6471544"/>
              <a:gd name="connsiteX2" fmla="*/ 3375113 w 10330416"/>
              <a:gd name="connsiteY2" fmla="*/ 6471544 h 6471544"/>
              <a:gd name="connsiteX3" fmla="*/ 3375813 w 10330416"/>
              <a:gd name="connsiteY3" fmla="*/ 6149333 h 6471544"/>
              <a:gd name="connsiteX4" fmla="*/ 10278217 w 10330416"/>
              <a:gd name="connsiteY4" fmla="*/ 6099501 h 6471544"/>
              <a:gd name="connsiteX5" fmla="*/ 10330283 w 10330416"/>
              <a:gd name="connsiteY5" fmla="*/ 0 h 6471544"/>
              <a:gd name="connsiteX6" fmla="*/ 139 w 10330416"/>
              <a:gd name="connsiteY6" fmla="*/ 0 h 6471544"/>
              <a:gd name="connsiteX0" fmla="*/ 139 w 10330990"/>
              <a:gd name="connsiteY0" fmla="*/ 0 h 6471544"/>
              <a:gd name="connsiteX1" fmla="*/ 366 w 10330990"/>
              <a:gd name="connsiteY1" fmla="*/ 6468304 h 6471544"/>
              <a:gd name="connsiteX2" fmla="*/ 3375113 w 10330990"/>
              <a:gd name="connsiteY2" fmla="*/ 6471544 h 6471544"/>
              <a:gd name="connsiteX3" fmla="*/ 3375813 w 10330990"/>
              <a:gd name="connsiteY3" fmla="*/ 6149333 h 6471544"/>
              <a:gd name="connsiteX4" fmla="*/ 10327442 w 10330990"/>
              <a:gd name="connsiteY4" fmla="*/ 6135599 h 6471544"/>
              <a:gd name="connsiteX5" fmla="*/ 10330283 w 10330990"/>
              <a:gd name="connsiteY5" fmla="*/ 0 h 6471544"/>
              <a:gd name="connsiteX6" fmla="*/ 139 w 10330990"/>
              <a:gd name="connsiteY6" fmla="*/ 0 h 6471544"/>
              <a:gd name="connsiteX0" fmla="*/ 139 w 10331285"/>
              <a:gd name="connsiteY0" fmla="*/ 0 h 6471544"/>
              <a:gd name="connsiteX1" fmla="*/ 366 w 10331285"/>
              <a:gd name="connsiteY1" fmla="*/ 6468304 h 6471544"/>
              <a:gd name="connsiteX2" fmla="*/ 3375113 w 10331285"/>
              <a:gd name="connsiteY2" fmla="*/ 6471544 h 6471544"/>
              <a:gd name="connsiteX3" fmla="*/ 3375813 w 10331285"/>
              <a:gd name="connsiteY3" fmla="*/ 6149333 h 6471544"/>
              <a:gd name="connsiteX4" fmla="*/ 10330723 w 10331285"/>
              <a:gd name="connsiteY4" fmla="*/ 6148725 h 6471544"/>
              <a:gd name="connsiteX5" fmla="*/ 10330283 w 10331285"/>
              <a:gd name="connsiteY5" fmla="*/ 0 h 6471544"/>
              <a:gd name="connsiteX6" fmla="*/ 139 w 10331285"/>
              <a:gd name="connsiteY6" fmla="*/ 0 h 64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1285" h="6471544">
                <a:moveTo>
                  <a:pt x="139" y="0"/>
                </a:moveTo>
                <a:cubicBezTo>
                  <a:pt x="1309" y="2155008"/>
                  <a:pt x="-804" y="4313296"/>
                  <a:pt x="366" y="6468304"/>
                </a:cubicBezTo>
                <a:lnTo>
                  <a:pt x="3375113" y="6471544"/>
                </a:lnTo>
                <a:cubicBezTo>
                  <a:pt x="3374277" y="6365660"/>
                  <a:pt x="3376649" y="6255217"/>
                  <a:pt x="3375813" y="6149333"/>
                </a:cubicBezTo>
                <a:lnTo>
                  <a:pt x="10330723" y="6148725"/>
                </a:lnTo>
                <a:cubicBezTo>
                  <a:pt x="10327437" y="4219135"/>
                  <a:pt x="10333569" y="1929590"/>
                  <a:pt x="10330283" y="0"/>
                </a:cubicBezTo>
                <a:lnTo>
                  <a:pt x="139" y="0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Bild 11" descr="Logo KVBW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04" y="6759086"/>
            <a:ext cx="1964795" cy="523408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8000" y="612776"/>
            <a:ext cx="9376839" cy="112319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8000" y="2196000"/>
            <a:ext cx="9378000" cy="37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999" y="7102131"/>
            <a:ext cx="5400000" cy="215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e-DE"/>
              <a:t>Datum, Autor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8000" y="7102131"/>
            <a:ext cx="360000" cy="2154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FC1C7FEE-107F-6C43-BEA8-017909C8E8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Rechteck 29"/>
          <p:cNvSpPr/>
          <p:nvPr/>
        </p:nvSpPr>
        <p:spPr>
          <a:xfrm>
            <a:off x="186320" y="287301"/>
            <a:ext cx="338400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6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4" r:id="rId7"/>
    <p:sldLayoutId id="2147483662" r:id="rId8"/>
    <p:sldLayoutId id="2147483663" r:id="rId9"/>
    <p:sldLayoutId id="2147483650" r:id="rId10"/>
    <p:sldLayoutId id="2147483673" r:id="rId11"/>
    <p:sldLayoutId id="2147483654" r:id="rId12"/>
    <p:sldLayoutId id="2147483665" r:id="rId13"/>
    <p:sldLayoutId id="2147483674" r:id="rId14"/>
    <p:sldLayoutId id="2147483666" r:id="rId15"/>
    <p:sldLayoutId id="2147483667" r:id="rId16"/>
    <p:sldLayoutId id="2147483675" r:id="rId17"/>
    <p:sldLayoutId id="2147483668" r:id="rId18"/>
    <p:sldLayoutId id="2147483669" r:id="rId19"/>
    <p:sldLayoutId id="2147483676" r:id="rId20"/>
    <p:sldLayoutId id="2147483670" r:id="rId21"/>
    <p:sldLayoutId id="2147483671" r:id="rId22"/>
    <p:sldLayoutId id="2147483677" r:id="rId23"/>
    <p:sldLayoutId id="2147483672" r:id="rId24"/>
    <p:sldLayoutId id="2147483655" r:id="rId25"/>
    <p:sldLayoutId id="2147483678" r:id="rId26"/>
  </p:sldLayoutIdLst>
  <p:hf hdr="0" dt="0"/>
  <p:txStyles>
    <p:titleStyle>
      <a:lvl1pPr algn="l" defTabSz="521437" rtl="0" eaLnBrk="1" latinLnBrk="0" hangingPunct="1">
        <a:spcBef>
          <a:spcPct val="0"/>
        </a:spcBef>
        <a:buNone/>
        <a:defRPr sz="3400" kern="1200" spc="1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521437" rtl="0" eaLnBrk="1" latinLnBrk="0" hangingPunct="1">
        <a:lnSpc>
          <a:spcPct val="110000"/>
        </a:lnSpc>
        <a:spcBef>
          <a:spcPts val="0"/>
        </a:spcBef>
        <a:buFontTx/>
        <a:buNone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1pPr>
      <a:lvl2pPr marL="198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Arial"/>
        <a:buChar char="•"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2pPr>
      <a:lvl3pPr marL="396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SzPct val="100000"/>
        <a:buFont typeface="Lucida Grande"/>
        <a:buChar char="‣"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3pPr>
      <a:lvl4pPr marL="594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Lucida Grande"/>
        <a:buChar char="‣"/>
        <a:defRPr lang="de-DE" sz="2000" kern="1200" spc="30" dirty="0" smtClean="0">
          <a:solidFill>
            <a:schemeClr val="tx1"/>
          </a:solidFill>
          <a:latin typeface="Arial"/>
          <a:ea typeface="+mn-ea"/>
          <a:cs typeface="Arial"/>
        </a:defRPr>
      </a:lvl4pPr>
      <a:lvl5pPr marL="792000" indent="-198000" algn="l" defTabSz="521437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SzPct val="100000"/>
        <a:buFont typeface="Lucida Grande"/>
        <a:buChar char="‣"/>
        <a:defRPr sz="2000" kern="1200" spc="30">
          <a:solidFill>
            <a:schemeClr val="tx1"/>
          </a:solidFill>
          <a:latin typeface="Arial"/>
          <a:ea typeface="+mn-ea"/>
          <a:cs typeface="Arial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1" descr="Logo KVBW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49" y="6472190"/>
            <a:ext cx="2952366" cy="7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629" y="612731"/>
            <a:ext cx="9376681" cy="11239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629" y="2195328"/>
            <a:ext cx="9378538" cy="374466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07628" y="7062162"/>
            <a:ext cx="5399989" cy="215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>
                <a:solidFill>
                  <a:prstClr val="black"/>
                </a:solidFill>
                <a:latin typeface="Times New Roman" pitchFamily="18" charset="0"/>
              </a:rPr>
              <a:t>Das Leistungsportfolio des GB SuB, 30. Juni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7629" y="7062162"/>
            <a:ext cx="359999" cy="2153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408E0C6-B31E-4018-AD13-141D9A9DE15B}" type="slidenum">
              <a:rPr lang="de-DE">
                <a:solidFill>
                  <a:prstClr val="black"/>
                </a:solidFill>
                <a:latin typeface="Times New Roman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9" name="Freihandform 28"/>
          <p:cNvSpPr/>
          <p:nvPr/>
        </p:nvSpPr>
        <p:spPr>
          <a:xfrm>
            <a:off x="180001" y="287109"/>
            <a:ext cx="10334205" cy="6137813"/>
          </a:xfrm>
          <a:custGeom>
            <a:avLst/>
            <a:gdLst>
              <a:gd name="connsiteX0" fmla="*/ 0 w 10333547"/>
              <a:gd name="connsiteY0" fmla="*/ 0 h 6175938"/>
              <a:gd name="connsiteX1" fmla="*/ 26736 w 10333547"/>
              <a:gd name="connsiteY1" fmla="*/ 6175938 h 6175938"/>
              <a:gd name="connsiteX2" fmla="*/ 3375447 w 10333547"/>
              <a:gd name="connsiteY2" fmla="*/ 6162570 h 6175938"/>
              <a:gd name="connsiteX3" fmla="*/ 3382131 w 10333547"/>
              <a:gd name="connsiteY3" fmla="*/ 5848426 h 6175938"/>
              <a:gd name="connsiteX4" fmla="*/ 10333547 w 10333547"/>
              <a:gd name="connsiteY4" fmla="*/ 5861794 h 6175938"/>
              <a:gd name="connsiteX5" fmla="*/ 10326863 w 10333547"/>
              <a:gd name="connsiteY5" fmla="*/ 0 h 6175938"/>
              <a:gd name="connsiteX6" fmla="*/ 0 w 10333547"/>
              <a:gd name="connsiteY6" fmla="*/ 0 h 6175938"/>
              <a:gd name="connsiteX0" fmla="*/ 0 w 10333547"/>
              <a:gd name="connsiteY0" fmla="*/ 0 h 6162570"/>
              <a:gd name="connsiteX1" fmla="*/ 227257 w 10333547"/>
              <a:gd name="connsiteY1" fmla="*/ 6155886 h 6162570"/>
              <a:gd name="connsiteX2" fmla="*/ 3375447 w 10333547"/>
              <a:gd name="connsiteY2" fmla="*/ 6162570 h 6162570"/>
              <a:gd name="connsiteX3" fmla="*/ 3382131 w 10333547"/>
              <a:gd name="connsiteY3" fmla="*/ 5848426 h 6162570"/>
              <a:gd name="connsiteX4" fmla="*/ 10333547 w 10333547"/>
              <a:gd name="connsiteY4" fmla="*/ 5861794 h 6162570"/>
              <a:gd name="connsiteX5" fmla="*/ 10326863 w 10333547"/>
              <a:gd name="connsiteY5" fmla="*/ 0 h 6162570"/>
              <a:gd name="connsiteX6" fmla="*/ 0 w 10333547"/>
              <a:gd name="connsiteY6" fmla="*/ 0 h 6162570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7544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1557 w 10333547"/>
              <a:gd name="connsiteY2" fmla="*/ 6162570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95499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68241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68763 w 10333547"/>
              <a:gd name="connsiteY2" fmla="*/ 616925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197313 w 10333547"/>
              <a:gd name="connsiteY2" fmla="*/ 6162904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61794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6722"/>
              <a:gd name="connsiteY0" fmla="*/ 0 h 6169254"/>
              <a:gd name="connsiteX1" fmla="*/ 6684 w 10336722"/>
              <a:gd name="connsiteY1" fmla="*/ 6169254 h 6169254"/>
              <a:gd name="connsiteX2" fmla="*/ 3384638 w 10336722"/>
              <a:gd name="connsiteY2" fmla="*/ 6166079 h 6169254"/>
              <a:gd name="connsiteX3" fmla="*/ 3382131 w 10336722"/>
              <a:gd name="connsiteY3" fmla="*/ 5848426 h 6169254"/>
              <a:gd name="connsiteX4" fmla="*/ 10336722 w 10336722"/>
              <a:gd name="connsiteY4" fmla="*/ 5788769 h 6169254"/>
              <a:gd name="connsiteX5" fmla="*/ 10326863 w 10336722"/>
              <a:gd name="connsiteY5" fmla="*/ 0 h 6169254"/>
              <a:gd name="connsiteX6" fmla="*/ 0 w 10336722"/>
              <a:gd name="connsiteY6" fmla="*/ 0 h 6169254"/>
              <a:gd name="connsiteX0" fmla="*/ 0 w 10333547"/>
              <a:gd name="connsiteY0" fmla="*/ 0 h 6169254"/>
              <a:gd name="connsiteX1" fmla="*/ 6684 w 10333547"/>
              <a:gd name="connsiteY1" fmla="*/ 6169254 h 6169254"/>
              <a:gd name="connsiteX2" fmla="*/ 3384638 w 10333547"/>
              <a:gd name="connsiteY2" fmla="*/ 6166079 h 6169254"/>
              <a:gd name="connsiteX3" fmla="*/ 3382131 w 10333547"/>
              <a:gd name="connsiteY3" fmla="*/ 5848426 h 6169254"/>
              <a:gd name="connsiteX4" fmla="*/ 10333547 w 10333547"/>
              <a:gd name="connsiteY4" fmla="*/ 5845919 h 6169254"/>
              <a:gd name="connsiteX5" fmla="*/ 10326863 w 10333547"/>
              <a:gd name="connsiteY5" fmla="*/ 0 h 6169254"/>
              <a:gd name="connsiteX6" fmla="*/ 0 w 10333547"/>
              <a:gd name="connsiteY6" fmla="*/ 0 h 6169254"/>
              <a:gd name="connsiteX0" fmla="*/ 0 w 10333547"/>
              <a:gd name="connsiteY0" fmla="*/ 0 h 6166079"/>
              <a:gd name="connsiteX1" fmla="*/ 6684 w 10333547"/>
              <a:gd name="connsiteY1" fmla="*/ 6133975 h 6166079"/>
              <a:gd name="connsiteX2" fmla="*/ 3384638 w 10333547"/>
              <a:gd name="connsiteY2" fmla="*/ 6166079 h 6166079"/>
              <a:gd name="connsiteX3" fmla="*/ 3382131 w 10333547"/>
              <a:gd name="connsiteY3" fmla="*/ 5848426 h 6166079"/>
              <a:gd name="connsiteX4" fmla="*/ 10333547 w 10333547"/>
              <a:gd name="connsiteY4" fmla="*/ 5845919 h 6166079"/>
              <a:gd name="connsiteX5" fmla="*/ 10326863 w 10333547"/>
              <a:gd name="connsiteY5" fmla="*/ 0 h 6166079"/>
              <a:gd name="connsiteX6" fmla="*/ 0 w 10333547"/>
              <a:gd name="connsiteY6" fmla="*/ 0 h 6166079"/>
              <a:gd name="connsiteX0" fmla="*/ 0 w 10333547"/>
              <a:gd name="connsiteY0" fmla="*/ 0 h 6137215"/>
              <a:gd name="connsiteX1" fmla="*/ 6684 w 10333547"/>
              <a:gd name="connsiteY1" fmla="*/ 6133975 h 6137215"/>
              <a:gd name="connsiteX2" fmla="*/ 3381431 w 10333547"/>
              <a:gd name="connsiteY2" fmla="*/ 6137215 h 6137215"/>
              <a:gd name="connsiteX3" fmla="*/ 3382131 w 10333547"/>
              <a:gd name="connsiteY3" fmla="*/ 5848426 h 6137215"/>
              <a:gd name="connsiteX4" fmla="*/ 10333547 w 10333547"/>
              <a:gd name="connsiteY4" fmla="*/ 5845919 h 6137215"/>
              <a:gd name="connsiteX5" fmla="*/ 10326863 w 10333547"/>
              <a:gd name="connsiteY5" fmla="*/ 0 h 6137215"/>
              <a:gd name="connsiteX6" fmla="*/ 0 w 10333547"/>
              <a:gd name="connsiteY6" fmla="*/ 0 h 6137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33547" h="6137215">
                <a:moveTo>
                  <a:pt x="0" y="0"/>
                </a:moveTo>
                <a:lnTo>
                  <a:pt x="6684" y="6133975"/>
                </a:lnTo>
                <a:lnTo>
                  <a:pt x="3381431" y="6137215"/>
                </a:lnTo>
                <a:cubicBezTo>
                  <a:pt x="3380595" y="6031331"/>
                  <a:pt x="3382967" y="5954310"/>
                  <a:pt x="3382131" y="5848426"/>
                </a:cubicBezTo>
                <a:lnTo>
                  <a:pt x="10333547" y="5845919"/>
                </a:lnTo>
                <a:cubicBezTo>
                  <a:pt x="10330261" y="3916329"/>
                  <a:pt x="10330149" y="1929590"/>
                  <a:pt x="103268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 dirty="0">
              <a:solidFill>
                <a:prstClr val="white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180000" y="288860"/>
            <a:ext cx="3384735" cy="350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5" rIns="91428" bIns="45715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sz="27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</p:sldLayoutIdLst>
  <p:transition spd="med">
    <p:fade/>
  </p:transition>
  <p:hf hdr="0" dt="0"/>
  <p:txStyles>
    <p:titleStyle>
      <a:lvl1pPr algn="l" defTabSz="519627" rtl="0" eaLnBrk="0" fontAlgn="base" hangingPunct="0">
        <a:spcBef>
          <a:spcPct val="0"/>
        </a:spcBef>
        <a:spcAft>
          <a:spcPct val="0"/>
        </a:spcAft>
        <a:defRPr sz="3400" b="0" i="0" u="none" kern="1200" spc="1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defTabSz="51962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l" defTabSz="51962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l" defTabSz="51962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l" defTabSz="51962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521437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1042873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564310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2085746" algn="l" defTabSz="519627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algn="l" defTabSz="519627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kern="1200" spc="30">
          <a:solidFill>
            <a:schemeClr val="tx1"/>
          </a:solidFill>
          <a:latin typeface="Arial"/>
          <a:ea typeface="+mn-ea"/>
          <a:cs typeface="Arial"/>
        </a:defRPr>
      </a:lvl1pPr>
      <a:lvl2pPr marL="197350" indent="-197350" algn="l" defTabSz="519627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kern="1200" spc="30">
          <a:solidFill>
            <a:schemeClr val="tx1"/>
          </a:solidFill>
          <a:latin typeface="Arial"/>
          <a:ea typeface="+mn-ea"/>
          <a:cs typeface="Arial"/>
        </a:defRPr>
      </a:lvl2pPr>
      <a:lvl3pPr marL="394699" indent="-197350" algn="l" defTabSz="519627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Lucida Grande"/>
        <a:buChar char="‣"/>
        <a:defRPr kern="1200" spc="30">
          <a:solidFill>
            <a:schemeClr val="tx1"/>
          </a:solidFill>
          <a:latin typeface="Arial"/>
          <a:ea typeface="+mn-ea"/>
          <a:cs typeface="Arial"/>
        </a:defRPr>
      </a:lvl3pPr>
      <a:lvl4pPr marL="593858" indent="-197350" algn="l" defTabSz="519627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Font typeface="Lucida Grande"/>
        <a:buChar char="‣"/>
        <a:defRPr lang="de-DE" kern="1200" spc="30" dirty="0">
          <a:solidFill>
            <a:schemeClr val="tx1"/>
          </a:solidFill>
          <a:latin typeface="Arial"/>
          <a:ea typeface="+mn-ea"/>
          <a:cs typeface="Arial"/>
        </a:defRPr>
      </a:lvl4pPr>
      <a:lvl5pPr marL="791208" indent="-197350" algn="l" defTabSz="519627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bg2"/>
        </a:buClr>
        <a:buSzPct val="100000"/>
        <a:buFont typeface="Lucida Grande"/>
        <a:buChar char="‣"/>
        <a:defRPr kern="1200" spc="30">
          <a:solidFill>
            <a:schemeClr val="tx1"/>
          </a:solidFill>
          <a:latin typeface="Arial"/>
          <a:ea typeface="+mn-ea"/>
          <a:cs typeface="Arial"/>
        </a:defRPr>
      </a:lvl5pPr>
      <a:lvl6pPr marL="2867547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919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291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663" indent="-260685" algn="l" defTabSz="52137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7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44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1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89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860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233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605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977" algn="l" defTabSz="52137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146412" y="1626365"/>
            <a:ext cx="8270543" cy="3482062"/>
          </a:xfrm>
        </p:spPr>
        <p:txBody>
          <a:bodyPr/>
          <a:lstStyle/>
          <a:p>
            <a:pPr>
              <a:spcBef>
                <a:spcPts val="1369"/>
              </a:spcBef>
              <a:defRPr/>
            </a:pPr>
            <a:r>
              <a:rPr lang="de-DE" altLang="de-DE" sz="4000" dirty="0"/>
              <a:t>Frühjahrstagung 2018 des </a:t>
            </a:r>
            <a:r>
              <a:rPr lang="de-DE" altLang="de-DE" sz="4000" dirty="0" err="1"/>
              <a:t>BBfG</a:t>
            </a:r>
            <a:r>
              <a:rPr lang="de-DE" altLang="de-DE" sz="3600" dirty="0"/>
              <a:t/>
            </a:r>
            <a:br>
              <a:rPr lang="de-DE" altLang="de-DE" sz="3600" dirty="0"/>
            </a:br>
            <a:r>
              <a:rPr lang="de-DE" dirty="0"/>
              <a:t/>
            </a:r>
            <a:br>
              <a:rPr lang="de-DE" dirty="0"/>
            </a:br>
            <a:r>
              <a:rPr lang="de-DE" sz="3600" dirty="0"/>
              <a:t>Zentrale Beschwerdebearbeitung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600" dirty="0"/>
              <a:t>in der Kassenärztlichen Vereinigung Baden-Württemberg</a:t>
            </a:r>
          </a:p>
        </p:txBody>
      </p:sp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823021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Beschwerdemanagement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/>
              <a:t>- Häufige Beschwerdegründe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0066"/>
                </a:solidFill>
                <a:cs typeface="Arial" panose="020B0604020202020204" pitchFamily="34" charset="0"/>
              </a:rPr>
              <a:t>27. April 2018</a:t>
            </a:r>
          </a:p>
          <a:p>
            <a:endParaRPr lang="de-DE" dirty="0">
              <a:solidFill>
                <a:srgbClr val="000066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>
                <a:solidFill>
                  <a:srgbClr val="000066"/>
                </a:solidFill>
              </a:rPr>
              <a:pPr/>
              <a:t>10</a:t>
            </a:fld>
            <a:endParaRPr lang="de-DE">
              <a:solidFill>
                <a:srgbClr val="000066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>
                <a:solidFill>
                  <a:prstClr val="white"/>
                </a:solidFill>
              </a:rPr>
              <a:t>Designfarben</a:t>
            </a:r>
            <a:r>
              <a:rPr lang="de-DE" sz="1400" dirty="0">
                <a:solidFill>
                  <a:prstClr val="white"/>
                </a:solidFill>
              </a:rPr>
              <a:t> </a:t>
            </a:r>
            <a:br>
              <a:rPr lang="de-DE" sz="1400" dirty="0">
                <a:solidFill>
                  <a:prstClr val="white"/>
                </a:solidFill>
              </a:rPr>
            </a:br>
            <a:r>
              <a:rPr lang="de-DE" sz="1400" dirty="0">
                <a:solidFill>
                  <a:prstClr val="white"/>
                </a:solidFill>
              </a:rPr>
              <a:t>RGB-Werte:</a:t>
            </a: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153 / 0 / 51</a:t>
            </a: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Grün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149 / 193 / 28</a:t>
            </a: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Gelb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234 / 164 / 7</a:t>
            </a: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Orange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227 / 93 / 35</a:t>
            </a: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198 / 18 / 34</a:t>
            </a: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 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51 / 51 / 133</a:t>
            </a: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 Abstufung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89 / 69 / 141</a:t>
            </a: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 Abstufung 3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180 / 170 / 211</a:t>
            </a: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Hellblau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0 / 119 / 184</a:t>
            </a: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186 / 215 / 107</a:t>
            </a: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94</a:t>
            </a: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Orange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237 / 150 / 112</a:t>
            </a: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218 / 101 / 111</a:t>
            </a: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Hellblau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89 / 166 / 209</a:t>
            </a: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202 / 224 / 141</a:t>
            </a: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244 / 209 / 131</a:t>
            </a: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Orange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174 / 145</a:t>
            </a: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226 / 136 / 144</a:t>
            </a: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Hellblau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127 / 187 / 219</a:t>
            </a: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228 / 239 / 198</a:t>
            </a: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250 / 232 / 193</a:t>
            </a: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Orange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248 / 214 / 200</a:t>
            </a: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200</a:t>
            </a: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Hellblau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197 / 221 / 237</a:t>
            </a: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</a:t>
            </a:r>
            <a:r>
              <a:rPr lang="de-DE" sz="1000" dirty="0" err="1">
                <a:solidFill>
                  <a:prstClr val="white"/>
                </a:solidFill>
              </a:rPr>
              <a:t>Purpel</a:t>
            </a:r>
            <a:r>
              <a:rPr lang="de-DE" sz="1000" dirty="0">
                <a:solidFill>
                  <a:prstClr val="white"/>
                </a:solidFill>
              </a:rPr>
              <a:t/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192 / 82 / 161</a:t>
            </a: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215 / 142 / 194</a:t>
            </a: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224 / 168 / 208</a:t>
            </a: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239 / 212 / 231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Herausgabe von Patientenunterlagen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  <a:latin typeface="Calibri"/>
              </a:rPr>
              <a:t>      → </a:t>
            </a:r>
            <a:r>
              <a:rPr lang="de-DE" dirty="0">
                <a:solidFill>
                  <a:schemeClr val="tx2"/>
                </a:solidFill>
              </a:rPr>
              <a:t>z. B. Information über Einsichtsrecht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err="1">
                <a:solidFill>
                  <a:schemeClr val="tx2"/>
                </a:solidFill>
              </a:rPr>
              <a:t>IGeL</a:t>
            </a:r>
            <a:r>
              <a:rPr lang="de-DE" b="1" dirty="0">
                <a:solidFill>
                  <a:schemeClr val="tx2"/>
                </a:solidFill>
              </a:rPr>
              <a:t> / Privatliquidation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  <a:latin typeface="Calibri"/>
              </a:rPr>
              <a:t>      → </a:t>
            </a:r>
            <a:r>
              <a:rPr lang="de-DE" dirty="0">
                <a:solidFill>
                  <a:schemeClr val="tx2"/>
                </a:solidFill>
              </a:rPr>
              <a:t>z. B. Glaukom-Vorsorge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Sicherstellung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      </a:t>
            </a:r>
            <a:r>
              <a:rPr lang="de-DE" dirty="0">
                <a:solidFill>
                  <a:schemeClr val="tx2"/>
                </a:solidFill>
                <a:latin typeface="Calibri"/>
              </a:rPr>
              <a:t>→ </a:t>
            </a:r>
            <a:r>
              <a:rPr lang="de-DE" dirty="0">
                <a:solidFill>
                  <a:schemeClr val="tx2"/>
                </a:solidFill>
              </a:rPr>
              <a:t>z. B. Vermittlung eines Kinderarztes im Raum Backnang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Vermittlung freier Therapieplätze</a:t>
            </a:r>
            <a:endParaRPr lang="de-DE" dirty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2"/>
                </a:solidFill>
              </a:rPr>
              <a:t>      </a:t>
            </a:r>
            <a:r>
              <a:rPr lang="de-DE" dirty="0">
                <a:solidFill>
                  <a:schemeClr val="tx2"/>
                </a:solidFill>
                <a:latin typeface="Calibri"/>
              </a:rPr>
              <a:t>→ </a:t>
            </a:r>
            <a:r>
              <a:rPr lang="de-DE" dirty="0">
                <a:solidFill>
                  <a:schemeClr val="tx2"/>
                </a:solidFill>
              </a:rPr>
              <a:t>z. B.  Kassenanfrage bei akutem Behandlungsbedarf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4181" r="9026" b="17731"/>
          <a:stretch/>
        </p:blipFill>
        <p:spPr bwMode="auto">
          <a:xfrm>
            <a:off x="6646469" y="363487"/>
            <a:ext cx="3384644" cy="15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31" y="1997052"/>
            <a:ext cx="4295342" cy="282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91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für Ihr Interesse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49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Ausgangssituation im Juli 2007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Bislang</a:t>
            </a:r>
            <a:r>
              <a:rPr lang="de-DE" dirty="0"/>
              <a:t> dezentrale Bearbeitung an fünf Standorten mit 10 Mitarbeitern (6 AK)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Keine einheitliche Vorgehensweise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Beschwerdeaufkommen nicht verifizierbar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b="1" dirty="0"/>
              <a:t>Start</a:t>
            </a:r>
            <a:r>
              <a:rPr lang="de-DE" dirty="0"/>
              <a:t> mit 3 Mitarbeitern (2,5 AK) und der standortübergreifenden Unterstützung aus dem Sachgebiet (0,3 AK)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Vereinbarung einer geregelten Übergabe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Erfahrungsaustausch über verschiedene Vorgehensweisen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Ermittlung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practice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/>
        </p:blipFill>
        <p:spPr bwMode="auto">
          <a:xfrm>
            <a:off x="7533564" y="421872"/>
            <a:ext cx="2491275" cy="148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Struktur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8000" y="2030412"/>
            <a:ext cx="8661440" cy="576263"/>
          </a:xfrm>
          <a:prstGeom prst="rect">
            <a:avLst/>
          </a:prstGeom>
          <a:solidFill>
            <a:schemeClr val="bg1"/>
          </a:solidFill>
          <a:ln>
            <a:solidFill>
              <a:srgbClr val="7C002C"/>
            </a:solidFill>
            <a:miter lim="800000"/>
            <a:headEnd/>
            <a:tailEnd/>
          </a:ln>
        </p:spPr>
        <p:txBody>
          <a:bodyPr/>
          <a:lstStyle>
            <a:lvl1pPr marL="0" indent="0" algn="l" defTabSz="521437" rtl="0" eaLnBrk="1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2000" kern="1200" spc="3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198000" indent="-198000" algn="l" defTabSz="52143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Arial"/>
              <a:buChar char="•"/>
              <a:defRPr sz="2000" kern="1200" spc="3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396000" indent="-198000" algn="l" defTabSz="52143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Lucida Grande"/>
              <a:buChar char="‣"/>
              <a:defRPr sz="2000" kern="1200" spc="3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594000" indent="-198000" algn="l" defTabSz="52143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Lucida Grande"/>
              <a:buChar char="‣"/>
              <a:defRPr lang="de-DE" sz="2000" kern="1200" spc="3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792000" indent="-198000" algn="l" defTabSz="521437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SzPct val="100000"/>
              <a:buFont typeface="Lucida Grande"/>
              <a:buChar char="‣"/>
              <a:defRPr sz="2000" kern="1200" spc="3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de-DE" altLang="de-DE" b="1" dirty="0"/>
              <a:t>Gruppe Beschwerdemanagement</a:t>
            </a:r>
          </a:p>
          <a:p>
            <a:pPr algn="ctr">
              <a:lnSpc>
                <a:spcPct val="80000"/>
              </a:lnSpc>
            </a:pPr>
            <a:r>
              <a:rPr lang="de-DE" altLang="de-DE" dirty="0"/>
              <a:t>Hr. Wacker (AK 100%)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08000" y="2881051"/>
            <a:ext cx="2447925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7C00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20039"/>
              </a:buClr>
              <a:buSzPct val="85000"/>
              <a:buBlip>
                <a:blip r:embed="rId2"/>
              </a:buBlip>
              <a:defRPr sz="3200">
                <a:solidFill>
                  <a:srgbClr val="000066"/>
                </a:solidFill>
                <a:latin typeface="Arial" charset="0"/>
              </a:defRPr>
            </a:lvl1pPr>
            <a:lvl2pPr marL="857250" indent="-285750">
              <a:spcBef>
                <a:spcPct val="20000"/>
              </a:spcBef>
              <a:buClr>
                <a:srgbClr val="920039"/>
              </a:buClr>
              <a:buSzPct val="90000"/>
              <a:buFont typeface="Marlett" pitchFamily="2" charset="2"/>
              <a:buChar char="4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333500" indent="-285750">
              <a:spcBef>
                <a:spcPct val="20000"/>
              </a:spcBef>
              <a:buClr>
                <a:srgbClr val="920039"/>
              </a:buClr>
              <a:buChar char="-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8478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4pPr>
            <a:lvl5pPr marL="22669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5pPr>
            <a:lvl6pPr marL="27241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6pPr>
            <a:lvl7pPr marL="31813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7pPr>
            <a:lvl8pPr marL="36385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8pPr>
            <a:lvl9pPr marL="40957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800" b="1" dirty="0"/>
              <a:t>Sachbearbeiterin (AK 100%)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50476" y="2894012"/>
            <a:ext cx="2509632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7C00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20039"/>
              </a:buClr>
              <a:buSzPct val="85000"/>
              <a:buBlip>
                <a:blip r:embed="rId2"/>
              </a:buBlip>
              <a:defRPr sz="3200">
                <a:solidFill>
                  <a:srgbClr val="000066"/>
                </a:solidFill>
                <a:latin typeface="Arial" charset="0"/>
              </a:defRPr>
            </a:lvl1pPr>
            <a:lvl2pPr marL="857250" indent="-285750">
              <a:spcBef>
                <a:spcPct val="20000"/>
              </a:spcBef>
              <a:buClr>
                <a:srgbClr val="920039"/>
              </a:buClr>
              <a:buSzPct val="90000"/>
              <a:buFont typeface="Marlett" pitchFamily="2" charset="2"/>
              <a:buChar char="4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333500" indent="-285750">
              <a:spcBef>
                <a:spcPct val="20000"/>
              </a:spcBef>
              <a:buClr>
                <a:srgbClr val="920039"/>
              </a:buClr>
              <a:buChar char="-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8478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4pPr>
            <a:lvl5pPr marL="22669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5pPr>
            <a:lvl6pPr marL="27241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6pPr>
            <a:lvl7pPr marL="31813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7pPr>
            <a:lvl8pPr marL="36385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8pPr>
            <a:lvl9pPr marL="40957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800" b="1" dirty="0"/>
              <a:t>Sachbearbeiter     (AK 76%)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08000" y="3830637"/>
            <a:ext cx="2447925" cy="2488276"/>
          </a:xfrm>
          <a:prstGeom prst="rect">
            <a:avLst/>
          </a:prstGeom>
          <a:solidFill>
            <a:schemeClr val="bg1"/>
          </a:solidFill>
          <a:ln w="9525">
            <a:solidFill>
              <a:srgbClr val="7C00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20039"/>
              </a:buClr>
              <a:buSzPct val="85000"/>
              <a:buBlip>
                <a:blip r:embed="rId2"/>
              </a:buBlip>
              <a:defRPr sz="3200">
                <a:solidFill>
                  <a:srgbClr val="000066"/>
                </a:solidFill>
                <a:latin typeface="Arial" charset="0"/>
              </a:defRPr>
            </a:lvl1pPr>
            <a:lvl2pPr marL="857250" indent="-285750">
              <a:spcBef>
                <a:spcPct val="20000"/>
              </a:spcBef>
              <a:buClr>
                <a:srgbClr val="920039"/>
              </a:buClr>
              <a:buSzPct val="90000"/>
              <a:buFont typeface="Marlett" pitchFamily="2" charset="2"/>
              <a:buChar char="4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333500" indent="-285750">
              <a:spcBef>
                <a:spcPct val="20000"/>
              </a:spcBef>
              <a:buClr>
                <a:srgbClr val="920039"/>
              </a:buClr>
              <a:buChar char="-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8478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4pPr>
            <a:lvl5pPr marL="22669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5pPr>
            <a:lvl6pPr marL="27241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6pPr>
            <a:lvl7pPr marL="31813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7pPr>
            <a:lvl8pPr marL="36385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8pPr>
            <a:lvl9pPr marL="40957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600" b="1" dirty="0"/>
              <a:t>Schwerpunktaufgaben:</a:t>
            </a:r>
          </a:p>
          <a:p>
            <a:r>
              <a:rPr lang="de-DE" altLang="de-DE" sz="1600" dirty="0"/>
              <a:t> schriftliche Bearbeitung von Patientenbeschwerden </a:t>
            </a:r>
          </a:p>
          <a:p>
            <a:r>
              <a:rPr lang="de-DE" altLang="de-DE" sz="1600" dirty="0"/>
              <a:t> Sicherstellung der Servicelevels und Prozessstandards</a:t>
            </a:r>
          </a:p>
          <a:p>
            <a:r>
              <a:rPr lang="de-DE" altLang="de-DE" sz="1600" dirty="0"/>
              <a:t> Qualitätsmanagement SG 1</a:t>
            </a:r>
          </a:p>
          <a:p>
            <a:pPr>
              <a:buFontTx/>
              <a:buNone/>
            </a:pPr>
            <a:endParaRPr lang="de-DE" altLang="de-DE" sz="10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150476" y="3830637"/>
            <a:ext cx="2509631" cy="2488276"/>
          </a:xfrm>
          <a:prstGeom prst="rect">
            <a:avLst/>
          </a:prstGeom>
          <a:solidFill>
            <a:schemeClr val="bg1"/>
          </a:solidFill>
          <a:ln w="9525">
            <a:solidFill>
              <a:srgbClr val="7C00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20039"/>
              </a:buClr>
              <a:buSzPct val="85000"/>
              <a:buBlip>
                <a:blip r:embed="rId2"/>
              </a:buBlip>
              <a:defRPr sz="3200">
                <a:solidFill>
                  <a:srgbClr val="000066"/>
                </a:solidFill>
                <a:latin typeface="Arial" charset="0"/>
              </a:defRPr>
            </a:lvl1pPr>
            <a:lvl2pPr marL="857250" indent="-285750">
              <a:spcBef>
                <a:spcPct val="20000"/>
              </a:spcBef>
              <a:buClr>
                <a:srgbClr val="920039"/>
              </a:buClr>
              <a:buSzPct val="90000"/>
              <a:buFont typeface="Marlett" pitchFamily="2" charset="2"/>
              <a:buChar char="4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333500" indent="-285750">
              <a:spcBef>
                <a:spcPct val="20000"/>
              </a:spcBef>
              <a:buClr>
                <a:srgbClr val="920039"/>
              </a:buClr>
              <a:buChar char="-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8478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4pPr>
            <a:lvl5pPr marL="22669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5pPr>
            <a:lvl6pPr marL="27241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6pPr>
            <a:lvl7pPr marL="31813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7pPr>
            <a:lvl8pPr marL="36385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8pPr>
            <a:lvl9pPr marL="40957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600" b="1" dirty="0"/>
              <a:t>Schwerpunktaufgaben:</a:t>
            </a:r>
          </a:p>
          <a:p>
            <a:r>
              <a:rPr lang="de-DE" altLang="de-DE" sz="1600" dirty="0"/>
              <a:t> schriftliche Bearbeitung von Kassenbeschwerden </a:t>
            </a:r>
          </a:p>
          <a:p>
            <a:r>
              <a:rPr lang="de-DE" altLang="de-DE" sz="1600" dirty="0"/>
              <a:t> Sicherstellung der Servicelevels und Prozessstandards</a:t>
            </a:r>
          </a:p>
          <a:p>
            <a:r>
              <a:rPr lang="de-DE" altLang="de-DE" sz="1600" dirty="0"/>
              <a:t> Aktualisierung Textbausteine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177444" y="2895385"/>
            <a:ext cx="2491996" cy="647700"/>
          </a:xfrm>
          <a:prstGeom prst="rect">
            <a:avLst/>
          </a:prstGeom>
          <a:solidFill>
            <a:schemeClr val="bg1"/>
          </a:solidFill>
          <a:ln w="9525">
            <a:solidFill>
              <a:srgbClr val="7C00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20039"/>
              </a:buClr>
              <a:buSzPct val="85000"/>
              <a:buBlip>
                <a:blip r:embed="rId2"/>
              </a:buBlip>
              <a:defRPr sz="3200">
                <a:solidFill>
                  <a:srgbClr val="000066"/>
                </a:solidFill>
                <a:latin typeface="Arial" charset="0"/>
              </a:defRPr>
            </a:lvl1pPr>
            <a:lvl2pPr marL="857250" indent="-285750">
              <a:spcBef>
                <a:spcPct val="20000"/>
              </a:spcBef>
              <a:buClr>
                <a:srgbClr val="920039"/>
              </a:buClr>
              <a:buSzPct val="90000"/>
              <a:buFont typeface="Marlett" pitchFamily="2" charset="2"/>
              <a:buChar char="4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333500" indent="-285750">
              <a:spcBef>
                <a:spcPct val="20000"/>
              </a:spcBef>
              <a:buClr>
                <a:srgbClr val="920039"/>
              </a:buClr>
              <a:buChar char="-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8478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4pPr>
            <a:lvl5pPr marL="22669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5pPr>
            <a:lvl6pPr marL="27241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6pPr>
            <a:lvl7pPr marL="31813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7pPr>
            <a:lvl8pPr marL="36385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8pPr>
            <a:lvl9pPr marL="40957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800" b="1" dirty="0"/>
              <a:t>Schreibkraft         (AK 50%)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177444" y="3830637"/>
            <a:ext cx="2553908" cy="2488276"/>
          </a:xfrm>
          <a:prstGeom prst="rect">
            <a:avLst/>
          </a:prstGeom>
          <a:solidFill>
            <a:schemeClr val="bg1"/>
          </a:solidFill>
          <a:ln w="9525">
            <a:solidFill>
              <a:srgbClr val="7C002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920039"/>
              </a:buClr>
              <a:buSzPct val="85000"/>
              <a:buBlip>
                <a:blip r:embed="rId2"/>
              </a:buBlip>
              <a:defRPr sz="3200">
                <a:solidFill>
                  <a:srgbClr val="000066"/>
                </a:solidFill>
                <a:latin typeface="Arial" charset="0"/>
              </a:defRPr>
            </a:lvl1pPr>
            <a:lvl2pPr marL="857250" indent="-285750">
              <a:spcBef>
                <a:spcPct val="20000"/>
              </a:spcBef>
              <a:buClr>
                <a:srgbClr val="920039"/>
              </a:buClr>
              <a:buSzPct val="90000"/>
              <a:buFont typeface="Marlett" pitchFamily="2" charset="2"/>
              <a:buChar char="4"/>
              <a:defRPr sz="2800">
                <a:solidFill>
                  <a:srgbClr val="000066"/>
                </a:solidFill>
                <a:latin typeface="Arial" charset="0"/>
              </a:defRPr>
            </a:lvl2pPr>
            <a:lvl3pPr marL="1333500" indent="-285750">
              <a:spcBef>
                <a:spcPct val="20000"/>
              </a:spcBef>
              <a:buClr>
                <a:srgbClr val="920039"/>
              </a:buClr>
              <a:buChar char="-"/>
              <a:defRPr sz="2400">
                <a:solidFill>
                  <a:srgbClr val="000066"/>
                </a:solidFill>
                <a:latin typeface="Arial" charset="0"/>
              </a:defRPr>
            </a:lvl3pPr>
            <a:lvl4pPr marL="18478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4pPr>
            <a:lvl5pPr marL="2266950" indent="-228600">
              <a:spcBef>
                <a:spcPct val="20000"/>
              </a:spcBef>
              <a:defRPr sz="2000">
                <a:solidFill>
                  <a:srgbClr val="0C0C6A"/>
                </a:solidFill>
                <a:latin typeface="Arial" charset="0"/>
              </a:defRPr>
            </a:lvl5pPr>
            <a:lvl6pPr marL="27241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6pPr>
            <a:lvl7pPr marL="31813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7pPr>
            <a:lvl8pPr marL="36385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8pPr>
            <a:lvl9pPr marL="4095750" indent="-22860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C0C6A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de-DE" altLang="de-DE" sz="1600" b="1" dirty="0"/>
              <a:t>Schwerpunktaufgaben:</a:t>
            </a:r>
          </a:p>
          <a:p>
            <a:r>
              <a:rPr lang="de-DE" altLang="de-DE" sz="1600" dirty="0"/>
              <a:t> Anfordern von Stellungnahmen </a:t>
            </a:r>
          </a:p>
          <a:p>
            <a:r>
              <a:rPr lang="de-DE" altLang="de-DE" sz="1600" dirty="0"/>
              <a:t> Sicherstellung der Servicelevels und Prozessstandards</a:t>
            </a:r>
          </a:p>
          <a:p>
            <a:r>
              <a:rPr lang="de-DE" altLang="de-DE" sz="1600" dirty="0"/>
              <a:t> Beschwerdeerfassung</a:t>
            </a:r>
          </a:p>
          <a:p>
            <a:r>
              <a:rPr lang="de-DE" altLang="de-DE" sz="1600" dirty="0"/>
              <a:t> Weiterleiten an zuständige BÄK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1"/>
          <a:stretch/>
        </p:blipFill>
        <p:spPr bwMode="auto">
          <a:xfrm>
            <a:off x="7871044" y="327904"/>
            <a:ext cx="2153795" cy="160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043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Ressourcenorientierter Lösungsansatz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61077" y="2364816"/>
            <a:ext cx="926376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</a:pPr>
            <a:r>
              <a:rPr lang="de-DE" altLang="de-DE" sz="2000" dirty="0"/>
              <a:t>Deutliche Reduktion der Fälle, in denen eine Stellungnahme des Arztes eingeholt wird</a:t>
            </a:r>
          </a:p>
          <a:p>
            <a:pPr marL="952500" lvl="1" indent="-381000"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durch </a:t>
            </a:r>
            <a:r>
              <a:rPr lang="de-DE" altLang="de-DE" sz="2000" dirty="0">
                <a:solidFill>
                  <a:srgbClr val="7C002C"/>
                </a:solidFill>
              </a:rPr>
              <a:t>allgemeine/ hypothetische Antworten</a:t>
            </a:r>
            <a:r>
              <a:rPr lang="de-DE" altLang="de-DE" sz="2000" dirty="0"/>
              <a:t> und der Beilage von Merkblättern/ Patienteninformationen</a:t>
            </a:r>
          </a:p>
          <a:p>
            <a:pPr marL="952500" lvl="1" indent="-381000"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7C002C"/>
                </a:solidFill>
              </a:rPr>
              <a:t>Ziel:</a:t>
            </a:r>
            <a:r>
              <a:rPr lang="de-DE" altLang="de-DE" sz="2000" dirty="0"/>
              <a:t> Möglichst viele Fälle erstinstanzlich und abschließend erledigen durch</a:t>
            </a:r>
          </a:p>
          <a:p>
            <a:pPr marL="952500" lvl="1" indent="-381000"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rgbClr val="7C002C"/>
                </a:solidFill>
              </a:rPr>
              <a:t>stärkere Automatisierung</a:t>
            </a:r>
            <a:r>
              <a:rPr lang="de-DE" altLang="de-DE" sz="2000" dirty="0"/>
              <a:t> der Verfahren</a:t>
            </a:r>
          </a:p>
          <a:p>
            <a:pPr marL="952500" lvl="1" indent="-381000"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Abbildung häufiger Beschwerdegründe in </a:t>
            </a:r>
            <a:r>
              <a:rPr lang="de-DE" altLang="de-DE" sz="2000" dirty="0">
                <a:solidFill>
                  <a:srgbClr val="7C002C"/>
                </a:solidFill>
              </a:rPr>
              <a:t>Textbausteinen </a:t>
            </a:r>
          </a:p>
          <a:p>
            <a:pPr marL="952500" lvl="1" indent="-381000"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r>
              <a:rPr lang="de-DE" altLang="de-DE" sz="2000" dirty="0"/>
              <a:t>Einsatz eines </a:t>
            </a:r>
            <a:r>
              <a:rPr lang="de-DE" altLang="de-DE" sz="2000" dirty="0">
                <a:solidFill>
                  <a:srgbClr val="7C002C"/>
                </a:solidFill>
              </a:rPr>
              <a:t>EDV-gestützten Texthandbuchs</a:t>
            </a:r>
          </a:p>
          <a:p>
            <a:pPr marL="952500" lvl="1" indent="-381000">
              <a:lnSpc>
                <a:spcPct val="90000"/>
              </a:lnSpc>
              <a:spcAft>
                <a:spcPct val="20000"/>
              </a:spcAft>
              <a:buClr>
                <a:srgbClr val="990033"/>
              </a:buClr>
              <a:buFont typeface="Arial" panose="020B0604020202020204" pitchFamily="34" charset="0"/>
              <a:buChar char="•"/>
            </a:pPr>
            <a:endParaRPr lang="de-DE" altLang="de-DE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931" y="357780"/>
            <a:ext cx="160337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33186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Beschwerdemanagement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/>
              <a:t>- Ziele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>
                <a:solidFill>
                  <a:srgbClr val="000066"/>
                </a:solidFill>
              </a:rPr>
              <a:pPr/>
              <a:t>5</a:t>
            </a:fld>
            <a:endParaRPr lang="de-DE">
              <a:solidFill>
                <a:srgbClr val="000066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>
                <a:solidFill>
                  <a:prstClr val="white"/>
                </a:solidFill>
              </a:rPr>
              <a:t>Designfarben</a:t>
            </a:r>
            <a:r>
              <a:rPr lang="de-DE" sz="1400" dirty="0">
                <a:solidFill>
                  <a:prstClr val="white"/>
                </a:solidFill>
              </a:rPr>
              <a:t> </a:t>
            </a:r>
            <a:br>
              <a:rPr lang="de-DE" sz="1400" dirty="0">
                <a:solidFill>
                  <a:prstClr val="white"/>
                </a:solidFill>
              </a:rPr>
            </a:br>
            <a:r>
              <a:rPr lang="de-DE" sz="1400" dirty="0">
                <a:solidFill>
                  <a:prstClr val="white"/>
                </a:solidFill>
              </a:rPr>
              <a:t>RGB-Werte:</a:t>
            </a: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153 / 0 / 51</a:t>
            </a: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Grün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149 / 193 / 28</a:t>
            </a: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Gelb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234 / 164 / 7</a:t>
            </a: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Orange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227 / 93 / 35</a:t>
            </a: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198 / 18 / 34</a:t>
            </a: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 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51 / 51 / 133</a:t>
            </a: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 Abstufung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89 / 69 / 141</a:t>
            </a: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Blau Abstufung 3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180 / 170 / 211</a:t>
            </a: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Hellblau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0 / 119 / 184</a:t>
            </a: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186 / 215 / 107</a:t>
            </a: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94</a:t>
            </a: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Orange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237 / 150 / 112</a:t>
            </a: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218 / 101 / 111</a:t>
            </a: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Hellblau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89 / 166 / 209</a:t>
            </a: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202 / 224 / 141</a:t>
            </a: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244 / 209 / 131</a:t>
            </a: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Orange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174 / 145</a:t>
            </a: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226 / 136 / 144</a:t>
            </a: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Hellblau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127 / 187 / 219</a:t>
            </a: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228 / 239 / 198</a:t>
            </a: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250 / 232 / 193</a:t>
            </a: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Orange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248 / 214 / 200</a:t>
            </a: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200</a:t>
            </a: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Hellblau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197 / 221 / 237</a:t>
            </a: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</a:t>
            </a:r>
            <a:r>
              <a:rPr lang="de-DE" sz="1000" dirty="0" err="1">
                <a:solidFill>
                  <a:prstClr val="white"/>
                </a:solidFill>
              </a:rPr>
              <a:t>Purpel</a:t>
            </a:r>
            <a:r>
              <a:rPr lang="de-DE" sz="1000" dirty="0">
                <a:solidFill>
                  <a:prstClr val="white"/>
                </a:solidFill>
              </a:rPr>
              <a:t/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192 / 82 / 161</a:t>
            </a: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prstClr val="white"/>
                </a:solidFill>
              </a:rPr>
              <a:t>KVWB Rot 2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Abstufung 1</a:t>
            </a:r>
            <a:br>
              <a:rPr lang="de-DE" sz="1000" dirty="0">
                <a:solidFill>
                  <a:prstClr val="white"/>
                </a:solidFill>
              </a:rPr>
            </a:br>
            <a:r>
              <a:rPr lang="de-DE" sz="1000" dirty="0">
                <a:solidFill>
                  <a:prstClr val="white"/>
                </a:solidFill>
              </a:rPr>
              <a:t>215 / 142 / 194</a:t>
            </a: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224 / 168 / 208</a:t>
            </a: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239 / 212 / 231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zwischen Arzt und Patient </a:t>
            </a:r>
            <a:r>
              <a:rPr lang="de-DE" dirty="0">
                <a:solidFill>
                  <a:schemeClr val="bg2"/>
                </a:solidFill>
                <a:latin typeface="+mn-lt"/>
              </a:rPr>
              <a:t>vermitteln</a:t>
            </a:r>
            <a:r>
              <a:rPr lang="de-DE" dirty="0">
                <a:latin typeface="+mn-lt"/>
              </a:rPr>
              <a:t> → Eskalation vermeiden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+mn-lt"/>
              </a:rPr>
              <a:t>Verlagerung des Konflikts aus der Praxis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2"/>
                </a:solidFill>
                <a:latin typeface="+mn-lt"/>
              </a:rPr>
              <a:t>Entlastung</a:t>
            </a:r>
            <a:r>
              <a:rPr lang="de-DE" dirty="0">
                <a:latin typeface="+mn-lt"/>
              </a:rPr>
              <a:t> des Arztes → KVBW agiert als Interessensvertretung der Ärzte und Psychotherapeuten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2"/>
                </a:solidFill>
                <a:latin typeface="+mn-lt"/>
              </a:rPr>
              <a:t>schriftliche</a:t>
            </a:r>
            <a:r>
              <a:rPr lang="de-DE" dirty="0">
                <a:solidFill>
                  <a:schemeClr val="bg2"/>
                </a:solidFill>
                <a:latin typeface="+mn-lt"/>
              </a:rPr>
              <a:t> Aufklärung</a:t>
            </a:r>
            <a:r>
              <a:rPr lang="de-DE" dirty="0">
                <a:latin typeface="+mn-lt"/>
              </a:rPr>
              <a:t> und </a:t>
            </a:r>
            <a:r>
              <a:rPr lang="de-DE" dirty="0">
                <a:solidFill>
                  <a:schemeClr val="bg2"/>
                </a:solidFill>
                <a:latin typeface="+mn-lt"/>
              </a:rPr>
              <a:t>Information</a:t>
            </a:r>
            <a:r>
              <a:rPr lang="de-DE" dirty="0">
                <a:latin typeface="+mn-lt"/>
              </a:rPr>
              <a:t> der Patienten und der anderen Leistungserbringer in der GKV um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>
                <a:latin typeface="+mn-lt"/>
              </a:rPr>
              <a:t> Verständnis für die rechtliche Situation zu schaffen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>
                <a:latin typeface="+mn-lt"/>
              </a:rPr>
              <a:t> Möglichkeiten aufzuzeigen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>
                <a:latin typeface="+mn-lt"/>
              </a:rPr>
              <a:t> Lösungsansätze zu erreichen</a:t>
            </a:r>
          </a:p>
        </p:txBody>
      </p:sp>
      <p:pic>
        <p:nvPicPr>
          <p:cNvPr id="1028" name="Picture 4" descr="https://cdn2.hubspot.net/hub/427686/file-2102021962-jpg/Blog/november14/fotomek_-_Fotolia.com_Konflikte_am_Arbeitsplat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435" y="393340"/>
            <a:ext cx="2775565" cy="150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591913"/>
            <a:ext cx="9376839" cy="1123192"/>
          </a:xfrm>
        </p:spPr>
        <p:txBody>
          <a:bodyPr/>
          <a:lstStyle/>
          <a:p>
            <a:r>
              <a:rPr lang="de-DE" sz="3000" dirty="0"/>
              <a:t>Beschwerdemanagement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/>
              <a:t>- Ablauf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April 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Designfarben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RGB-Werte:</a:t>
            </a: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153 / 0 / 51</a:t>
            </a: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Grün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149 / 193 / 28</a:t>
            </a: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Gelb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234 / 164 / 7</a:t>
            </a: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Orange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227 / 93 / 35</a:t>
            </a: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198 / 18 / 34</a:t>
            </a: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51 / 51 / 133</a:t>
            </a: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89 / 69 / 141</a:t>
            </a: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3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180 / 170 / 211</a:t>
            </a: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Hellblau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119 / 184</a:t>
            </a: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186 / 215 / 107</a:t>
            </a: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94</a:t>
            </a: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Orange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237 / 150 / 112</a:t>
            </a: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218 / 101 / 111</a:t>
            </a: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Hellblau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89 / 166 / 209</a:t>
            </a: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Grün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202 / 224 / 141</a:t>
            </a: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Gelb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244 / 209 / 131</a:t>
            </a: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Orange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241 / 174 / 145</a:t>
            </a: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Rot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226 / 136 / 144</a:t>
            </a: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Hellblau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127 / 187 / 219</a:t>
            </a: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228 / 239 / 198</a:t>
            </a: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250 / 232 / 193</a:t>
            </a: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Orange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248 / 214 / 200</a:t>
            </a: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200</a:t>
            </a: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Hellblau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197 / 221 / 237</a:t>
            </a: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err="1">
                <a:solidFill>
                  <a:schemeClr val="bg1"/>
                </a:solidFill>
              </a:rPr>
              <a:t>Purpel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192 / 82 / 161</a:t>
            </a: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215 / 142 / 194</a:t>
            </a: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Rot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224 / 168 / 208</a:t>
            </a: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239 / 212 / 231</a:t>
            </a:r>
          </a:p>
        </p:txBody>
      </p:sp>
      <p:grpSp>
        <p:nvGrpSpPr>
          <p:cNvPr id="37" name="Gruppieren 36"/>
          <p:cNvGrpSpPr/>
          <p:nvPr/>
        </p:nvGrpSpPr>
        <p:grpSpPr>
          <a:xfrm>
            <a:off x="661348" y="2154344"/>
            <a:ext cx="9377138" cy="4016410"/>
            <a:chOff x="647700" y="2154344"/>
            <a:chExt cx="9377138" cy="4016410"/>
          </a:xfrm>
        </p:grpSpPr>
        <p:sp>
          <p:nvSpPr>
            <p:cNvPr id="38" name="Freihandform 37"/>
            <p:cNvSpPr/>
            <p:nvPr/>
          </p:nvSpPr>
          <p:spPr>
            <a:xfrm>
              <a:off x="647700" y="2166713"/>
              <a:ext cx="706806" cy="1009723"/>
            </a:xfrm>
            <a:custGeom>
              <a:avLst/>
              <a:gdLst>
                <a:gd name="connsiteX0" fmla="*/ 0 w 1009722"/>
                <a:gd name="connsiteY0" fmla="*/ 0 h 706805"/>
                <a:gd name="connsiteX1" fmla="*/ 656320 w 1009722"/>
                <a:gd name="connsiteY1" fmla="*/ 0 h 706805"/>
                <a:gd name="connsiteX2" fmla="*/ 1009722 w 1009722"/>
                <a:gd name="connsiteY2" fmla="*/ 353403 h 706805"/>
                <a:gd name="connsiteX3" fmla="*/ 656320 w 1009722"/>
                <a:gd name="connsiteY3" fmla="*/ 706805 h 706805"/>
                <a:gd name="connsiteX4" fmla="*/ 0 w 1009722"/>
                <a:gd name="connsiteY4" fmla="*/ 706805 h 706805"/>
                <a:gd name="connsiteX5" fmla="*/ 353403 w 1009722"/>
                <a:gd name="connsiteY5" fmla="*/ 353403 h 706805"/>
                <a:gd name="connsiteX6" fmla="*/ 0 w 1009722"/>
                <a:gd name="connsiteY6" fmla="*/ 0 h 7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722" h="706805">
                  <a:moveTo>
                    <a:pt x="1009721" y="0"/>
                  </a:moveTo>
                  <a:lnTo>
                    <a:pt x="1009721" y="459424"/>
                  </a:lnTo>
                  <a:lnTo>
                    <a:pt x="504860" y="706805"/>
                  </a:lnTo>
                  <a:lnTo>
                    <a:pt x="1" y="459424"/>
                  </a:lnTo>
                  <a:lnTo>
                    <a:pt x="1" y="0"/>
                  </a:lnTo>
                  <a:lnTo>
                    <a:pt x="504860" y="247382"/>
                  </a:lnTo>
                  <a:lnTo>
                    <a:pt x="1009721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66739" rIns="13335" bIns="36673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/>
                <a:t>1</a:t>
              </a:r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1354505" y="2154344"/>
              <a:ext cx="8670333" cy="656321"/>
            </a:xfrm>
            <a:custGeom>
              <a:avLst/>
              <a:gdLst>
                <a:gd name="connsiteX0" fmla="*/ 109389 w 656319"/>
                <a:gd name="connsiteY0" fmla="*/ 0 h 8670333"/>
                <a:gd name="connsiteX1" fmla="*/ 546930 w 656319"/>
                <a:gd name="connsiteY1" fmla="*/ 0 h 8670333"/>
                <a:gd name="connsiteX2" fmla="*/ 656319 w 656319"/>
                <a:gd name="connsiteY2" fmla="*/ 109389 h 8670333"/>
                <a:gd name="connsiteX3" fmla="*/ 656319 w 656319"/>
                <a:gd name="connsiteY3" fmla="*/ 8670333 h 8670333"/>
                <a:gd name="connsiteX4" fmla="*/ 656319 w 656319"/>
                <a:gd name="connsiteY4" fmla="*/ 8670333 h 8670333"/>
                <a:gd name="connsiteX5" fmla="*/ 0 w 656319"/>
                <a:gd name="connsiteY5" fmla="*/ 8670333 h 8670333"/>
                <a:gd name="connsiteX6" fmla="*/ 0 w 656319"/>
                <a:gd name="connsiteY6" fmla="*/ 8670333 h 8670333"/>
                <a:gd name="connsiteX7" fmla="*/ 0 w 656319"/>
                <a:gd name="connsiteY7" fmla="*/ 109389 h 8670333"/>
                <a:gd name="connsiteX8" fmla="*/ 109389 w 656319"/>
                <a:gd name="connsiteY8" fmla="*/ 0 h 867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319" h="8670333">
                  <a:moveTo>
                    <a:pt x="656319" y="1445093"/>
                  </a:moveTo>
                  <a:lnTo>
                    <a:pt x="656319" y="7225240"/>
                  </a:lnTo>
                  <a:cubicBezTo>
                    <a:pt x="656319" y="8023341"/>
                    <a:pt x="652612" y="8670326"/>
                    <a:pt x="648039" y="8670326"/>
                  </a:cubicBezTo>
                  <a:lnTo>
                    <a:pt x="0" y="8670326"/>
                  </a:lnTo>
                  <a:lnTo>
                    <a:pt x="0" y="86703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648039" y="7"/>
                  </a:lnTo>
                  <a:cubicBezTo>
                    <a:pt x="652612" y="7"/>
                    <a:pt x="656319" y="646992"/>
                    <a:pt x="656319" y="1445093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739" rIns="44738" bIns="4474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dirty="0">
                  <a:latin typeface="+mn-lt"/>
                </a:rPr>
                <a:t>Zuständigkeitsprüfung → evtl. weiterleiten an BÄK</a:t>
              </a:r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647700" y="3034545"/>
              <a:ext cx="706806" cy="1009723"/>
            </a:xfrm>
            <a:custGeom>
              <a:avLst/>
              <a:gdLst>
                <a:gd name="connsiteX0" fmla="*/ 0 w 1009722"/>
                <a:gd name="connsiteY0" fmla="*/ 0 h 706805"/>
                <a:gd name="connsiteX1" fmla="*/ 656320 w 1009722"/>
                <a:gd name="connsiteY1" fmla="*/ 0 h 706805"/>
                <a:gd name="connsiteX2" fmla="*/ 1009722 w 1009722"/>
                <a:gd name="connsiteY2" fmla="*/ 353403 h 706805"/>
                <a:gd name="connsiteX3" fmla="*/ 656320 w 1009722"/>
                <a:gd name="connsiteY3" fmla="*/ 706805 h 706805"/>
                <a:gd name="connsiteX4" fmla="*/ 0 w 1009722"/>
                <a:gd name="connsiteY4" fmla="*/ 706805 h 706805"/>
                <a:gd name="connsiteX5" fmla="*/ 353403 w 1009722"/>
                <a:gd name="connsiteY5" fmla="*/ 353403 h 706805"/>
                <a:gd name="connsiteX6" fmla="*/ 0 w 1009722"/>
                <a:gd name="connsiteY6" fmla="*/ 0 h 7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722" h="706805">
                  <a:moveTo>
                    <a:pt x="1009721" y="0"/>
                  </a:moveTo>
                  <a:lnTo>
                    <a:pt x="1009721" y="459424"/>
                  </a:lnTo>
                  <a:lnTo>
                    <a:pt x="504860" y="706805"/>
                  </a:lnTo>
                  <a:lnTo>
                    <a:pt x="1" y="459424"/>
                  </a:lnTo>
                  <a:lnTo>
                    <a:pt x="1" y="0"/>
                  </a:lnTo>
                  <a:lnTo>
                    <a:pt x="504860" y="247382"/>
                  </a:lnTo>
                  <a:lnTo>
                    <a:pt x="1009721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333347"/>
                <a:satOff val="-3427"/>
                <a:lumOff val="1700"/>
                <a:alphaOff val="0"/>
              </a:schemeClr>
            </a:lnRef>
            <a:fillRef idx="1">
              <a:schemeClr val="accent4">
                <a:hueOff val="333347"/>
                <a:satOff val="-3427"/>
                <a:lumOff val="1700"/>
                <a:alphaOff val="0"/>
              </a:schemeClr>
            </a:fillRef>
            <a:effectRef idx="0">
              <a:schemeClr val="accent4">
                <a:hueOff val="333347"/>
                <a:satOff val="-3427"/>
                <a:lumOff val="17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66739" rIns="13335" bIns="36673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/>
                <a:t>2</a:t>
              </a:r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1354505" y="3022177"/>
              <a:ext cx="8670333" cy="656321"/>
            </a:xfrm>
            <a:custGeom>
              <a:avLst/>
              <a:gdLst>
                <a:gd name="connsiteX0" fmla="*/ 109389 w 656319"/>
                <a:gd name="connsiteY0" fmla="*/ 0 h 8670333"/>
                <a:gd name="connsiteX1" fmla="*/ 546930 w 656319"/>
                <a:gd name="connsiteY1" fmla="*/ 0 h 8670333"/>
                <a:gd name="connsiteX2" fmla="*/ 656319 w 656319"/>
                <a:gd name="connsiteY2" fmla="*/ 109389 h 8670333"/>
                <a:gd name="connsiteX3" fmla="*/ 656319 w 656319"/>
                <a:gd name="connsiteY3" fmla="*/ 8670333 h 8670333"/>
                <a:gd name="connsiteX4" fmla="*/ 656319 w 656319"/>
                <a:gd name="connsiteY4" fmla="*/ 8670333 h 8670333"/>
                <a:gd name="connsiteX5" fmla="*/ 0 w 656319"/>
                <a:gd name="connsiteY5" fmla="*/ 8670333 h 8670333"/>
                <a:gd name="connsiteX6" fmla="*/ 0 w 656319"/>
                <a:gd name="connsiteY6" fmla="*/ 8670333 h 8670333"/>
                <a:gd name="connsiteX7" fmla="*/ 0 w 656319"/>
                <a:gd name="connsiteY7" fmla="*/ 109389 h 8670333"/>
                <a:gd name="connsiteX8" fmla="*/ 109389 w 656319"/>
                <a:gd name="connsiteY8" fmla="*/ 0 h 867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319" h="8670333">
                  <a:moveTo>
                    <a:pt x="656319" y="1445093"/>
                  </a:moveTo>
                  <a:lnTo>
                    <a:pt x="656319" y="7225240"/>
                  </a:lnTo>
                  <a:cubicBezTo>
                    <a:pt x="656319" y="8023341"/>
                    <a:pt x="652612" y="8670326"/>
                    <a:pt x="648039" y="8670326"/>
                  </a:cubicBezTo>
                  <a:lnTo>
                    <a:pt x="0" y="8670326"/>
                  </a:lnTo>
                  <a:lnTo>
                    <a:pt x="0" y="86703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648039" y="7"/>
                  </a:lnTo>
                  <a:cubicBezTo>
                    <a:pt x="652612" y="7"/>
                    <a:pt x="656319" y="646992"/>
                    <a:pt x="656319" y="1445093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333347"/>
                <a:satOff val="-3427"/>
                <a:lumOff val="170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739" rIns="44738" bIns="4474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dirty="0">
                  <a:latin typeface="+mn-lt"/>
                </a:rPr>
                <a:t>Standardfall? → Texthandbuch</a:t>
              </a:r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647700" y="4077861"/>
              <a:ext cx="706806" cy="1009723"/>
            </a:xfrm>
            <a:custGeom>
              <a:avLst/>
              <a:gdLst>
                <a:gd name="connsiteX0" fmla="*/ 0 w 1009722"/>
                <a:gd name="connsiteY0" fmla="*/ 0 h 706805"/>
                <a:gd name="connsiteX1" fmla="*/ 656320 w 1009722"/>
                <a:gd name="connsiteY1" fmla="*/ 0 h 706805"/>
                <a:gd name="connsiteX2" fmla="*/ 1009722 w 1009722"/>
                <a:gd name="connsiteY2" fmla="*/ 353403 h 706805"/>
                <a:gd name="connsiteX3" fmla="*/ 656320 w 1009722"/>
                <a:gd name="connsiteY3" fmla="*/ 706805 h 706805"/>
                <a:gd name="connsiteX4" fmla="*/ 0 w 1009722"/>
                <a:gd name="connsiteY4" fmla="*/ 706805 h 706805"/>
                <a:gd name="connsiteX5" fmla="*/ 353403 w 1009722"/>
                <a:gd name="connsiteY5" fmla="*/ 353403 h 706805"/>
                <a:gd name="connsiteX6" fmla="*/ 0 w 1009722"/>
                <a:gd name="connsiteY6" fmla="*/ 0 h 7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722" h="706805">
                  <a:moveTo>
                    <a:pt x="1009721" y="0"/>
                  </a:moveTo>
                  <a:lnTo>
                    <a:pt x="1009721" y="459424"/>
                  </a:lnTo>
                  <a:lnTo>
                    <a:pt x="504860" y="706805"/>
                  </a:lnTo>
                  <a:lnTo>
                    <a:pt x="1" y="459424"/>
                  </a:lnTo>
                  <a:lnTo>
                    <a:pt x="1" y="0"/>
                  </a:lnTo>
                  <a:lnTo>
                    <a:pt x="504860" y="247382"/>
                  </a:lnTo>
                  <a:lnTo>
                    <a:pt x="1009721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666693"/>
                <a:satOff val="-6854"/>
                <a:lumOff val="3399"/>
                <a:alphaOff val="0"/>
              </a:schemeClr>
            </a:lnRef>
            <a:fillRef idx="1">
              <a:schemeClr val="accent4">
                <a:hueOff val="666693"/>
                <a:satOff val="-6854"/>
                <a:lumOff val="3399"/>
                <a:alphaOff val="0"/>
              </a:schemeClr>
            </a:fillRef>
            <a:effectRef idx="0">
              <a:schemeClr val="accent4">
                <a:hueOff val="666693"/>
                <a:satOff val="-6854"/>
                <a:lumOff val="33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66739" rIns="13335" bIns="36673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/>
                <a:t>3</a:t>
              </a:r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1354505" y="3890009"/>
              <a:ext cx="8670333" cy="1044731"/>
            </a:xfrm>
            <a:custGeom>
              <a:avLst/>
              <a:gdLst>
                <a:gd name="connsiteX0" fmla="*/ 174125 w 1044729"/>
                <a:gd name="connsiteY0" fmla="*/ 0 h 8670333"/>
                <a:gd name="connsiteX1" fmla="*/ 870604 w 1044729"/>
                <a:gd name="connsiteY1" fmla="*/ 0 h 8670333"/>
                <a:gd name="connsiteX2" fmla="*/ 1044729 w 1044729"/>
                <a:gd name="connsiteY2" fmla="*/ 174125 h 8670333"/>
                <a:gd name="connsiteX3" fmla="*/ 1044729 w 1044729"/>
                <a:gd name="connsiteY3" fmla="*/ 8670333 h 8670333"/>
                <a:gd name="connsiteX4" fmla="*/ 1044729 w 1044729"/>
                <a:gd name="connsiteY4" fmla="*/ 8670333 h 8670333"/>
                <a:gd name="connsiteX5" fmla="*/ 0 w 1044729"/>
                <a:gd name="connsiteY5" fmla="*/ 8670333 h 8670333"/>
                <a:gd name="connsiteX6" fmla="*/ 0 w 1044729"/>
                <a:gd name="connsiteY6" fmla="*/ 8670333 h 8670333"/>
                <a:gd name="connsiteX7" fmla="*/ 0 w 1044729"/>
                <a:gd name="connsiteY7" fmla="*/ 174125 h 8670333"/>
                <a:gd name="connsiteX8" fmla="*/ 174125 w 1044729"/>
                <a:gd name="connsiteY8" fmla="*/ 0 h 867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4729" h="8670333">
                  <a:moveTo>
                    <a:pt x="1044729" y="1445087"/>
                  </a:moveTo>
                  <a:lnTo>
                    <a:pt x="1044729" y="7225246"/>
                  </a:lnTo>
                  <a:cubicBezTo>
                    <a:pt x="1044729" y="8023347"/>
                    <a:pt x="1035335" y="8670329"/>
                    <a:pt x="1023748" y="8670329"/>
                  </a:cubicBezTo>
                  <a:lnTo>
                    <a:pt x="0" y="8670329"/>
                  </a:lnTo>
                  <a:lnTo>
                    <a:pt x="0" y="8670329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3748" y="4"/>
                  </a:lnTo>
                  <a:cubicBezTo>
                    <a:pt x="1035335" y="4"/>
                    <a:pt x="1044729" y="646986"/>
                    <a:pt x="1044729" y="1445087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666693"/>
                <a:satOff val="-6854"/>
                <a:lumOff val="339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63699" rIns="63698" bIns="6370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dirty="0">
                  <a:latin typeface="+mn-lt"/>
                </a:rPr>
                <a:t>komplex? → Anforderung einer Erklärung über die Entbindung von der ärztlichen Schweigepflicht und Einholung interner und externer (z.B. Arzt) Stellungnahmen</a:t>
              </a:r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647700" y="5161031"/>
              <a:ext cx="706806" cy="1009723"/>
            </a:xfrm>
            <a:custGeom>
              <a:avLst/>
              <a:gdLst>
                <a:gd name="connsiteX0" fmla="*/ 0 w 1009722"/>
                <a:gd name="connsiteY0" fmla="*/ 0 h 706805"/>
                <a:gd name="connsiteX1" fmla="*/ 656320 w 1009722"/>
                <a:gd name="connsiteY1" fmla="*/ 0 h 706805"/>
                <a:gd name="connsiteX2" fmla="*/ 1009722 w 1009722"/>
                <a:gd name="connsiteY2" fmla="*/ 353403 h 706805"/>
                <a:gd name="connsiteX3" fmla="*/ 656320 w 1009722"/>
                <a:gd name="connsiteY3" fmla="*/ 706805 h 706805"/>
                <a:gd name="connsiteX4" fmla="*/ 0 w 1009722"/>
                <a:gd name="connsiteY4" fmla="*/ 706805 h 706805"/>
                <a:gd name="connsiteX5" fmla="*/ 353403 w 1009722"/>
                <a:gd name="connsiteY5" fmla="*/ 353403 h 706805"/>
                <a:gd name="connsiteX6" fmla="*/ 0 w 1009722"/>
                <a:gd name="connsiteY6" fmla="*/ 0 h 70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9722" h="706805">
                  <a:moveTo>
                    <a:pt x="1009721" y="0"/>
                  </a:moveTo>
                  <a:lnTo>
                    <a:pt x="1009721" y="459424"/>
                  </a:lnTo>
                  <a:lnTo>
                    <a:pt x="504860" y="706805"/>
                  </a:lnTo>
                  <a:lnTo>
                    <a:pt x="1" y="459424"/>
                  </a:lnTo>
                  <a:lnTo>
                    <a:pt x="1" y="0"/>
                  </a:lnTo>
                  <a:lnTo>
                    <a:pt x="504860" y="247382"/>
                  </a:lnTo>
                  <a:lnTo>
                    <a:pt x="1009721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1000040"/>
                <a:satOff val="-10281"/>
                <a:lumOff val="5099"/>
                <a:alphaOff val="0"/>
              </a:schemeClr>
            </a:lnRef>
            <a:fillRef idx="1">
              <a:schemeClr val="accent4">
                <a:hueOff val="1000040"/>
                <a:satOff val="-10281"/>
                <a:lumOff val="5099"/>
                <a:alphaOff val="0"/>
              </a:schemeClr>
            </a:fillRef>
            <a:effectRef idx="0">
              <a:schemeClr val="accent4">
                <a:hueOff val="1000040"/>
                <a:satOff val="-10281"/>
                <a:lumOff val="509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336" tIns="366739" rIns="13335" bIns="36673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100" kern="1200" dirty="0"/>
                <a:t>4</a:t>
              </a:r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1354505" y="5160763"/>
              <a:ext cx="8670333" cy="656320"/>
            </a:xfrm>
            <a:custGeom>
              <a:avLst/>
              <a:gdLst>
                <a:gd name="connsiteX0" fmla="*/ 109389 w 656319"/>
                <a:gd name="connsiteY0" fmla="*/ 0 h 8670333"/>
                <a:gd name="connsiteX1" fmla="*/ 546930 w 656319"/>
                <a:gd name="connsiteY1" fmla="*/ 0 h 8670333"/>
                <a:gd name="connsiteX2" fmla="*/ 656319 w 656319"/>
                <a:gd name="connsiteY2" fmla="*/ 109389 h 8670333"/>
                <a:gd name="connsiteX3" fmla="*/ 656319 w 656319"/>
                <a:gd name="connsiteY3" fmla="*/ 8670333 h 8670333"/>
                <a:gd name="connsiteX4" fmla="*/ 656319 w 656319"/>
                <a:gd name="connsiteY4" fmla="*/ 8670333 h 8670333"/>
                <a:gd name="connsiteX5" fmla="*/ 0 w 656319"/>
                <a:gd name="connsiteY5" fmla="*/ 8670333 h 8670333"/>
                <a:gd name="connsiteX6" fmla="*/ 0 w 656319"/>
                <a:gd name="connsiteY6" fmla="*/ 8670333 h 8670333"/>
                <a:gd name="connsiteX7" fmla="*/ 0 w 656319"/>
                <a:gd name="connsiteY7" fmla="*/ 109389 h 8670333"/>
                <a:gd name="connsiteX8" fmla="*/ 109389 w 656319"/>
                <a:gd name="connsiteY8" fmla="*/ 0 h 8670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319" h="8670333">
                  <a:moveTo>
                    <a:pt x="656319" y="1445093"/>
                  </a:moveTo>
                  <a:lnTo>
                    <a:pt x="656319" y="7225240"/>
                  </a:lnTo>
                  <a:cubicBezTo>
                    <a:pt x="656319" y="8023341"/>
                    <a:pt x="652612" y="8670326"/>
                    <a:pt x="648039" y="8670326"/>
                  </a:cubicBezTo>
                  <a:lnTo>
                    <a:pt x="0" y="8670326"/>
                  </a:lnTo>
                  <a:lnTo>
                    <a:pt x="0" y="8670326"/>
                  </a:lnTo>
                  <a:lnTo>
                    <a:pt x="0" y="7"/>
                  </a:lnTo>
                  <a:lnTo>
                    <a:pt x="0" y="7"/>
                  </a:lnTo>
                  <a:lnTo>
                    <a:pt x="648039" y="7"/>
                  </a:lnTo>
                  <a:cubicBezTo>
                    <a:pt x="652612" y="7"/>
                    <a:pt x="656319" y="646992"/>
                    <a:pt x="656319" y="1445093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1000040"/>
                <a:satOff val="-10281"/>
                <a:lumOff val="509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44738" rIns="44738" bIns="44741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sz="2000" kern="1200" dirty="0"/>
                <a:t>Prüfung des Sachverhaltes und Erstellung eines Schlussschreibens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57"/>
          <a:stretch/>
        </p:blipFill>
        <p:spPr bwMode="auto">
          <a:xfrm>
            <a:off x="8011611" y="408976"/>
            <a:ext cx="2013228" cy="14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47805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Beschwerdemanagement</a:t>
            </a:r>
            <a:r>
              <a:rPr lang="de-DE" dirty="0"/>
              <a:t/>
            </a:r>
            <a:br>
              <a:rPr lang="de-DE" dirty="0"/>
            </a:br>
            <a:r>
              <a:rPr lang="de-DE" sz="2800" dirty="0"/>
              <a:t>- Werkzeug um den Überblick zu behalten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56" b="65498"/>
          <a:stretch/>
        </p:blipFill>
        <p:spPr bwMode="auto">
          <a:xfrm>
            <a:off x="327826" y="2166441"/>
            <a:ext cx="10388416" cy="28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22" y="395785"/>
            <a:ext cx="1257019" cy="152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627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Beschwerdemanagement</a:t>
            </a:r>
            <a:r>
              <a:rPr lang="de-DE" dirty="0"/>
              <a:t/>
            </a:r>
            <a:br>
              <a:rPr lang="de-DE" dirty="0"/>
            </a:br>
            <a:r>
              <a:rPr lang="de-DE" sz="2800" dirty="0"/>
              <a:t>- Texthandbuch – Autotexte für Standardfälle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27. April 2018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67" b="30401"/>
          <a:stretch/>
        </p:blipFill>
        <p:spPr bwMode="auto">
          <a:xfrm>
            <a:off x="219665" y="2195513"/>
            <a:ext cx="5225791" cy="42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64" y="463148"/>
            <a:ext cx="2041271" cy="139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000" dirty="0"/>
              <a:t>Beschwerdemanagement</a:t>
            </a:r>
            <a:r>
              <a:rPr lang="de-DE" dirty="0"/>
              <a:t/>
            </a:r>
            <a:br>
              <a:rPr lang="de-DE" dirty="0"/>
            </a:br>
            <a:r>
              <a:rPr lang="de-DE" sz="2400" dirty="0"/>
              <a:t>- Häufige Beschwerdegründe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1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April 2018</a:t>
            </a:r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C7FEE-107F-6C43-BEA8-017909C8E85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-1255777" y="-40104"/>
            <a:ext cx="1147262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Designfarben</a:t>
            </a:r>
            <a:r>
              <a:rPr lang="de-DE" sz="1400" dirty="0">
                <a:solidFill>
                  <a:schemeClr val="bg1"/>
                </a:solidFill>
              </a:rPr>
              <a:t> </a:t>
            </a:r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RGB-Werte:</a:t>
            </a:r>
          </a:p>
        </p:txBody>
      </p:sp>
      <p:sp>
        <p:nvSpPr>
          <p:cNvPr id="7" name="Rechteck 6"/>
          <p:cNvSpPr/>
          <p:nvPr/>
        </p:nvSpPr>
        <p:spPr>
          <a:xfrm>
            <a:off x="-1255777" y="612776"/>
            <a:ext cx="1080000" cy="4679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153 / 0 / 51</a:t>
            </a:r>
          </a:p>
        </p:txBody>
      </p:sp>
      <p:sp>
        <p:nvSpPr>
          <p:cNvPr id="8" name="Rechteck 7"/>
          <p:cNvSpPr/>
          <p:nvPr/>
        </p:nvSpPr>
        <p:spPr>
          <a:xfrm>
            <a:off x="-1255777" y="1260984"/>
            <a:ext cx="1080000" cy="46799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0 / 102</a:t>
            </a:r>
          </a:p>
        </p:txBody>
      </p:sp>
      <p:sp>
        <p:nvSpPr>
          <p:cNvPr id="9" name="Rechteck 8"/>
          <p:cNvSpPr/>
          <p:nvPr/>
        </p:nvSpPr>
        <p:spPr>
          <a:xfrm>
            <a:off x="-1255777" y="1817346"/>
            <a:ext cx="1080000" cy="467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Grün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149 / 193 / 28</a:t>
            </a:r>
          </a:p>
        </p:txBody>
      </p:sp>
      <p:sp>
        <p:nvSpPr>
          <p:cNvPr id="10" name="Rechteck 9"/>
          <p:cNvSpPr/>
          <p:nvPr/>
        </p:nvSpPr>
        <p:spPr>
          <a:xfrm>
            <a:off x="-1255777" y="2465554"/>
            <a:ext cx="1080000" cy="4679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Gelb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234 / 164 / 7</a:t>
            </a:r>
          </a:p>
        </p:txBody>
      </p:sp>
      <p:sp>
        <p:nvSpPr>
          <p:cNvPr id="11" name="Rechteck 10"/>
          <p:cNvSpPr/>
          <p:nvPr/>
        </p:nvSpPr>
        <p:spPr>
          <a:xfrm>
            <a:off x="-1255777" y="3113762"/>
            <a:ext cx="1080000" cy="4679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Orange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227 / 93 / 35</a:t>
            </a:r>
          </a:p>
        </p:txBody>
      </p:sp>
      <p:sp>
        <p:nvSpPr>
          <p:cNvPr id="12" name="Rechteck 11"/>
          <p:cNvSpPr/>
          <p:nvPr/>
        </p:nvSpPr>
        <p:spPr>
          <a:xfrm>
            <a:off x="-1255777" y="4410177"/>
            <a:ext cx="1080000" cy="467999"/>
          </a:xfrm>
          <a:prstGeom prst="rect">
            <a:avLst/>
          </a:prstGeom>
          <a:solidFill>
            <a:srgbClr val="C61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198 / 18 / 34</a:t>
            </a:r>
          </a:p>
        </p:txBody>
      </p:sp>
      <p:sp>
        <p:nvSpPr>
          <p:cNvPr id="13" name="Rechteck 12"/>
          <p:cNvSpPr/>
          <p:nvPr/>
        </p:nvSpPr>
        <p:spPr>
          <a:xfrm>
            <a:off x="-2432545" y="1260984"/>
            <a:ext cx="1080000" cy="467999"/>
          </a:xfrm>
          <a:prstGeom prst="rect">
            <a:avLst/>
          </a:prstGeom>
          <a:solidFill>
            <a:srgbClr val="3333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51 / 51 / 133</a:t>
            </a:r>
          </a:p>
        </p:txBody>
      </p:sp>
      <p:sp>
        <p:nvSpPr>
          <p:cNvPr id="14" name="Rechteck 13"/>
          <p:cNvSpPr/>
          <p:nvPr/>
        </p:nvSpPr>
        <p:spPr>
          <a:xfrm>
            <a:off x="-3594455" y="1260002"/>
            <a:ext cx="1080000" cy="467999"/>
          </a:xfrm>
          <a:prstGeom prst="rect">
            <a:avLst/>
          </a:prstGeom>
          <a:solidFill>
            <a:srgbClr val="5945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89 / 69 / 141</a:t>
            </a:r>
          </a:p>
        </p:txBody>
      </p:sp>
      <p:sp>
        <p:nvSpPr>
          <p:cNvPr id="15" name="Rechteck 14"/>
          <p:cNvSpPr/>
          <p:nvPr/>
        </p:nvSpPr>
        <p:spPr>
          <a:xfrm>
            <a:off x="-4768038" y="1258152"/>
            <a:ext cx="1080000" cy="467999"/>
          </a:xfrm>
          <a:prstGeom prst="rect">
            <a:avLst/>
          </a:prstGeom>
          <a:solidFill>
            <a:srgbClr val="B4AA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Blau Abstufung 3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180 / 170 / 211</a:t>
            </a:r>
          </a:p>
        </p:txBody>
      </p:sp>
      <p:sp>
        <p:nvSpPr>
          <p:cNvPr id="16" name="Rechteck 15"/>
          <p:cNvSpPr/>
          <p:nvPr/>
        </p:nvSpPr>
        <p:spPr>
          <a:xfrm>
            <a:off x="-1255777" y="3761970"/>
            <a:ext cx="1080000" cy="467999"/>
          </a:xfrm>
          <a:prstGeom prst="rect">
            <a:avLst/>
          </a:prstGeom>
          <a:solidFill>
            <a:srgbClr val="0077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Hellblau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0 / 119 / 184</a:t>
            </a:r>
          </a:p>
        </p:txBody>
      </p:sp>
      <p:sp>
        <p:nvSpPr>
          <p:cNvPr id="17" name="Rechteck 16"/>
          <p:cNvSpPr/>
          <p:nvPr/>
        </p:nvSpPr>
        <p:spPr>
          <a:xfrm>
            <a:off x="-2432545" y="1817346"/>
            <a:ext cx="1080000" cy="467999"/>
          </a:xfrm>
          <a:prstGeom prst="rect">
            <a:avLst/>
          </a:prstGeom>
          <a:solidFill>
            <a:srgbClr val="BAD7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186 / 215 / 107</a:t>
            </a:r>
          </a:p>
        </p:txBody>
      </p:sp>
      <p:sp>
        <p:nvSpPr>
          <p:cNvPr id="18" name="Rechteck 17"/>
          <p:cNvSpPr/>
          <p:nvPr/>
        </p:nvSpPr>
        <p:spPr>
          <a:xfrm>
            <a:off x="-2432545" y="2465554"/>
            <a:ext cx="1080000" cy="467999"/>
          </a:xfrm>
          <a:prstGeom prst="rect">
            <a:avLst/>
          </a:prstGeom>
          <a:solidFill>
            <a:srgbClr val="F1C4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1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94</a:t>
            </a:r>
          </a:p>
        </p:txBody>
      </p:sp>
      <p:sp>
        <p:nvSpPr>
          <p:cNvPr id="19" name="Rechteck 18"/>
          <p:cNvSpPr/>
          <p:nvPr/>
        </p:nvSpPr>
        <p:spPr>
          <a:xfrm>
            <a:off x="-2432545" y="3113762"/>
            <a:ext cx="1080000" cy="467999"/>
          </a:xfrm>
          <a:prstGeom prst="rect">
            <a:avLst/>
          </a:prstGeom>
          <a:solidFill>
            <a:srgbClr val="ED96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Orange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237 / 150 / 112</a:t>
            </a:r>
          </a:p>
        </p:txBody>
      </p:sp>
      <p:sp>
        <p:nvSpPr>
          <p:cNvPr id="20" name="Rechteck 19"/>
          <p:cNvSpPr/>
          <p:nvPr/>
        </p:nvSpPr>
        <p:spPr>
          <a:xfrm>
            <a:off x="-2432545" y="4410177"/>
            <a:ext cx="1080000" cy="467999"/>
          </a:xfrm>
          <a:prstGeom prst="rect">
            <a:avLst/>
          </a:prstGeom>
          <a:solidFill>
            <a:srgbClr val="DA656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218 / 101 / 111</a:t>
            </a:r>
          </a:p>
        </p:txBody>
      </p:sp>
      <p:sp>
        <p:nvSpPr>
          <p:cNvPr id="21" name="Rechteck 20"/>
          <p:cNvSpPr/>
          <p:nvPr/>
        </p:nvSpPr>
        <p:spPr>
          <a:xfrm>
            <a:off x="-2432545" y="3761970"/>
            <a:ext cx="1080000" cy="467999"/>
          </a:xfrm>
          <a:prstGeom prst="rect">
            <a:avLst/>
          </a:prstGeom>
          <a:solidFill>
            <a:srgbClr val="59A6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Hellblau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89 / 166 / 209</a:t>
            </a:r>
          </a:p>
        </p:txBody>
      </p:sp>
      <p:sp>
        <p:nvSpPr>
          <p:cNvPr id="22" name="Rechteck 21"/>
          <p:cNvSpPr/>
          <p:nvPr/>
        </p:nvSpPr>
        <p:spPr>
          <a:xfrm>
            <a:off x="-3594455" y="1817346"/>
            <a:ext cx="1080000" cy="467999"/>
          </a:xfrm>
          <a:prstGeom prst="rect">
            <a:avLst/>
          </a:prstGeom>
          <a:solidFill>
            <a:srgbClr val="CAE0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Grün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202 / 224 / 141</a:t>
            </a:r>
          </a:p>
        </p:txBody>
      </p:sp>
      <p:sp>
        <p:nvSpPr>
          <p:cNvPr id="23" name="Rechteck 22"/>
          <p:cNvSpPr/>
          <p:nvPr/>
        </p:nvSpPr>
        <p:spPr>
          <a:xfrm>
            <a:off x="-3594455" y="2465554"/>
            <a:ext cx="1080000" cy="467999"/>
          </a:xfrm>
          <a:prstGeom prst="rect">
            <a:avLst/>
          </a:prstGeom>
          <a:solidFill>
            <a:srgbClr val="F4D1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Gelb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244 / 209 / 131</a:t>
            </a:r>
          </a:p>
        </p:txBody>
      </p:sp>
      <p:sp>
        <p:nvSpPr>
          <p:cNvPr id="24" name="Rechteck 23"/>
          <p:cNvSpPr/>
          <p:nvPr/>
        </p:nvSpPr>
        <p:spPr>
          <a:xfrm>
            <a:off x="-3594455" y="3113762"/>
            <a:ext cx="1080000" cy="467999"/>
          </a:xfrm>
          <a:prstGeom prst="rect">
            <a:avLst/>
          </a:prstGeom>
          <a:solidFill>
            <a:srgbClr val="F1AE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Orange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241 / 174 / 145</a:t>
            </a:r>
          </a:p>
        </p:txBody>
      </p:sp>
      <p:sp>
        <p:nvSpPr>
          <p:cNvPr id="25" name="Rechteck 24"/>
          <p:cNvSpPr/>
          <p:nvPr/>
        </p:nvSpPr>
        <p:spPr>
          <a:xfrm>
            <a:off x="-3594455" y="4410177"/>
            <a:ext cx="1080000" cy="467999"/>
          </a:xfrm>
          <a:prstGeom prst="rect">
            <a:avLst/>
          </a:prstGeom>
          <a:solidFill>
            <a:srgbClr val="E288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Rot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226 / 136 / 144</a:t>
            </a:r>
          </a:p>
        </p:txBody>
      </p:sp>
      <p:sp>
        <p:nvSpPr>
          <p:cNvPr id="26" name="Rechteck 25"/>
          <p:cNvSpPr/>
          <p:nvPr/>
        </p:nvSpPr>
        <p:spPr>
          <a:xfrm>
            <a:off x="-3594455" y="3761970"/>
            <a:ext cx="1080000" cy="467999"/>
          </a:xfrm>
          <a:prstGeom prst="rect">
            <a:avLst/>
          </a:prstGeom>
          <a:solidFill>
            <a:srgbClr val="7FB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Hellblau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127 / 187 / 219</a:t>
            </a:r>
          </a:p>
        </p:txBody>
      </p:sp>
      <p:sp>
        <p:nvSpPr>
          <p:cNvPr id="27" name="Rechteck 26"/>
          <p:cNvSpPr/>
          <p:nvPr/>
        </p:nvSpPr>
        <p:spPr>
          <a:xfrm>
            <a:off x="-4768038" y="1817346"/>
            <a:ext cx="1080000" cy="467999"/>
          </a:xfrm>
          <a:prstGeom prst="rect">
            <a:avLst/>
          </a:prstGeom>
          <a:solidFill>
            <a:srgbClr val="E4EF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Grün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228 / 239 / 198</a:t>
            </a:r>
          </a:p>
        </p:txBody>
      </p:sp>
      <p:sp>
        <p:nvSpPr>
          <p:cNvPr id="28" name="Rechteck 27"/>
          <p:cNvSpPr/>
          <p:nvPr/>
        </p:nvSpPr>
        <p:spPr>
          <a:xfrm>
            <a:off x="-4768038" y="2465554"/>
            <a:ext cx="1080000" cy="467999"/>
          </a:xfrm>
          <a:prstGeom prst="rect">
            <a:avLst/>
          </a:prstGeom>
          <a:solidFill>
            <a:srgbClr val="FAE8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Gelb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250 / 232 / 193</a:t>
            </a:r>
          </a:p>
        </p:txBody>
      </p:sp>
      <p:sp>
        <p:nvSpPr>
          <p:cNvPr id="29" name="Rechteck 28"/>
          <p:cNvSpPr/>
          <p:nvPr/>
        </p:nvSpPr>
        <p:spPr>
          <a:xfrm>
            <a:off x="-4768038" y="3113762"/>
            <a:ext cx="1080000" cy="467999"/>
          </a:xfrm>
          <a:prstGeom prst="rect">
            <a:avLst/>
          </a:prstGeom>
          <a:solidFill>
            <a:srgbClr val="F8D6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Orange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248 / 214 / 200</a:t>
            </a:r>
          </a:p>
        </p:txBody>
      </p:sp>
      <p:sp>
        <p:nvSpPr>
          <p:cNvPr id="30" name="Rechteck 29"/>
          <p:cNvSpPr/>
          <p:nvPr/>
        </p:nvSpPr>
        <p:spPr>
          <a:xfrm>
            <a:off x="-4768038" y="4410177"/>
            <a:ext cx="1080000" cy="467999"/>
          </a:xfrm>
          <a:prstGeom prst="rect">
            <a:avLst/>
          </a:prstGeom>
          <a:solidFill>
            <a:srgbClr val="F1C4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241 / 196 / 200</a:t>
            </a:r>
          </a:p>
        </p:txBody>
      </p:sp>
      <p:sp>
        <p:nvSpPr>
          <p:cNvPr id="31" name="Rechteck 30"/>
          <p:cNvSpPr/>
          <p:nvPr/>
        </p:nvSpPr>
        <p:spPr>
          <a:xfrm>
            <a:off x="-4768038" y="3761970"/>
            <a:ext cx="1080000" cy="467999"/>
          </a:xfrm>
          <a:prstGeom prst="rect">
            <a:avLst/>
          </a:prstGeom>
          <a:solidFill>
            <a:srgbClr val="B9D5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Hellblau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197 / 221 / 237</a:t>
            </a:r>
          </a:p>
        </p:txBody>
      </p:sp>
      <p:sp>
        <p:nvSpPr>
          <p:cNvPr id="32" name="Rechteck 31"/>
          <p:cNvSpPr/>
          <p:nvPr/>
        </p:nvSpPr>
        <p:spPr>
          <a:xfrm>
            <a:off x="-1255777" y="5030838"/>
            <a:ext cx="1080000" cy="467999"/>
          </a:xfrm>
          <a:prstGeom prst="rect">
            <a:avLst/>
          </a:prstGeom>
          <a:solidFill>
            <a:srgbClr val="C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</a:t>
            </a:r>
            <a:r>
              <a:rPr lang="de-DE" sz="1000" dirty="0" err="1">
                <a:solidFill>
                  <a:schemeClr val="bg1"/>
                </a:solidFill>
              </a:rPr>
              <a:t>Purpel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192 / 82 / 161</a:t>
            </a:r>
          </a:p>
        </p:txBody>
      </p:sp>
      <p:sp>
        <p:nvSpPr>
          <p:cNvPr id="33" name="Rechteck 32"/>
          <p:cNvSpPr/>
          <p:nvPr/>
        </p:nvSpPr>
        <p:spPr>
          <a:xfrm>
            <a:off x="-2432545" y="5023703"/>
            <a:ext cx="1080000" cy="467999"/>
          </a:xfrm>
          <a:prstGeom prst="rect">
            <a:avLst/>
          </a:prstGeom>
          <a:solidFill>
            <a:srgbClr val="D78E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bg1"/>
                </a:solidFill>
              </a:rPr>
              <a:t>KVWB Rot 2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Abstufung 1</a:t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>
                <a:solidFill>
                  <a:schemeClr val="bg1"/>
                </a:solidFill>
              </a:rPr>
              <a:t>215 / 142 / 194</a:t>
            </a:r>
          </a:p>
        </p:txBody>
      </p:sp>
      <p:sp>
        <p:nvSpPr>
          <p:cNvPr id="34" name="Rechteck 33"/>
          <p:cNvSpPr/>
          <p:nvPr/>
        </p:nvSpPr>
        <p:spPr>
          <a:xfrm>
            <a:off x="-3595615" y="5030838"/>
            <a:ext cx="1080000" cy="467999"/>
          </a:xfrm>
          <a:prstGeom prst="rect">
            <a:avLst/>
          </a:prstGeom>
          <a:solidFill>
            <a:srgbClr val="E0A8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chemeClr val="tx2"/>
                </a:solidFill>
              </a:rPr>
              <a:t>KVWB Rot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Abstufung 2</a:t>
            </a:r>
            <a:br>
              <a:rPr lang="de-DE" sz="1000" dirty="0">
                <a:solidFill>
                  <a:schemeClr val="tx2"/>
                </a:solidFill>
              </a:rPr>
            </a:br>
            <a:r>
              <a:rPr lang="de-DE" sz="1000" dirty="0">
                <a:solidFill>
                  <a:schemeClr val="tx2"/>
                </a:solidFill>
              </a:rPr>
              <a:t>224 / 168 / 208</a:t>
            </a:r>
          </a:p>
        </p:txBody>
      </p:sp>
      <p:sp>
        <p:nvSpPr>
          <p:cNvPr id="35" name="Rechteck 34"/>
          <p:cNvSpPr/>
          <p:nvPr/>
        </p:nvSpPr>
        <p:spPr>
          <a:xfrm>
            <a:off x="-4768038" y="5030838"/>
            <a:ext cx="1080000" cy="467999"/>
          </a:xfrm>
          <a:prstGeom prst="rect">
            <a:avLst/>
          </a:prstGeom>
          <a:solidFill>
            <a:srgbClr val="EFD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de-DE" sz="1000" dirty="0">
                <a:solidFill>
                  <a:srgbClr val="000066"/>
                </a:solidFill>
              </a:rPr>
              <a:t>KVWB Rot 2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Abstufung 3</a:t>
            </a:r>
            <a:br>
              <a:rPr lang="de-DE" sz="1000" dirty="0">
                <a:solidFill>
                  <a:srgbClr val="000066"/>
                </a:solidFill>
              </a:rPr>
            </a:br>
            <a:r>
              <a:rPr lang="de-DE" sz="1000" dirty="0">
                <a:solidFill>
                  <a:srgbClr val="000066"/>
                </a:solidFill>
              </a:rPr>
              <a:t>239 / 212 / 231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96000"/>
            <a:ext cx="9628764" cy="396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Ablehnung der Behandlung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>
                <a:latin typeface="Calibri"/>
              </a:rPr>
              <a:t>→ </a:t>
            </a:r>
            <a:r>
              <a:rPr lang="de-DE" dirty="0"/>
              <a:t>z. B. wegen Überlastung des Arztes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Ablehnung der Leistung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>
                <a:latin typeface="Calibri"/>
              </a:rPr>
              <a:t>→ </a:t>
            </a:r>
            <a:r>
              <a:rPr lang="de-DE" dirty="0"/>
              <a:t>z. B. weil Leistung nicht im Leistungskatalog der GKV enthalten 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Arzneimittelverordnung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>
                <a:latin typeface="Calibri"/>
              </a:rPr>
              <a:t>→ </a:t>
            </a:r>
            <a:r>
              <a:rPr lang="de-DE" dirty="0"/>
              <a:t>z. B. weil Arzt dem Patienten nicht das gewünschte Arzneimittel verschreibt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Heilmittelverordnung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>
                <a:latin typeface="Calibri"/>
              </a:rPr>
              <a:t>→ </a:t>
            </a:r>
            <a:r>
              <a:rPr lang="de-DE" dirty="0"/>
              <a:t>z. B. Voraussetzung für Langfristverordnung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" t="4181" r="9026" b="17731"/>
          <a:stretch/>
        </p:blipFill>
        <p:spPr bwMode="auto">
          <a:xfrm>
            <a:off x="6646469" y="363487"/>
            <a:ext cx="3384644" cy="156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0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VBW_PowerPoint-Vorlage_29Apr14">
  <a:themeElements>
    <a:clrScheme name="KVBW_Farben">
      <a:dk1>
        <a:sysClr val="windowText" lastClr="000000"/>
      </a:dk1>
      <a:lt1>
        <a:sysClr val="window" lastClr="FFFFFF"/>
      </a:lt1>
      <a:dk2>
        <a:srgbClr val="000066"/>
      </a:dk2>
      <a:lt2>
        <a:srgbClr val="990033"/>
      </a:lt2>
      <a:accent1>
        <a:srgbClr val="95C11C"/>
      </a:accent1>
      <a:accent2>
        <a:srgbClr val="EAA407"/>
      </a:accent2>
      <a:accent3>
        <a:srgbClr val="E35D23"/>
      </a:accent3>
      <a:accent4>
        <a:srgbClr val="333385"/>
      </a:accent4>
      <a:accent5>
        <a:srgbClr val="59458D"/>
      </a:accent5>
      <a:accent6>
        <a:srgbClr val="B4AAD3"/>
      </a:accent6>
      <a:hlink>
        <a:srgbClr val="000066"/>
      </a:hlink>
      <a:folHlink>
        <a:srgbClr val="000066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KVBW Colors">
      <a:dk1>
        <a:sysClr val="windowText" lastClr="000000"/>
      </a:dk1>
      <a:lt1>
        <a:sysClr val="window" lastClr="FFFFFF"/>
      </a:lt1>
      <a:dk2>
        <a:srgbClr val="000066"/>
      </a:dk2>
      <a:lt2>
        <a:srgbClr val="990033"/>
      </a:lt2>
      <a:accent1>
        <a:srgbClr val="B4BE00"/>
      </a:accent1>
      <a:accent2>
        <a:srgbClr val="FFC20F"/>
      </a:accent2>
      <a:accent3>
        <a:srgbClr val="E35D23"/>
      </a:accent3>
      <a:accent4>
        <a:srgbClr val="333385"/>
      </a:accent4>
      <a:accent5>
        <a:srgbClr val="59458D"/>
      </a:accent5>
      <a:accent6>
        <a:srgbClr val="B4AAD3"/>
      </a:accent6>
      <a:hlink>
        <a:srgbClr val="000066"/>
      </a:hlink>
      <a:folHlink>
        <a:srgbClr val="000066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1223</Words>
  <Application>Microsoft Office PowerPoint</Application>
  <PresentationFormat>Benutzerdefiniert</PresentationFormat>
  <Paragraphs>330</Paragraphs>
  <Slides>12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KVBW_PowerPoint-Vorlage_29Apr14</vt:lpstr>
      <vt:lpstr>Office-Design</vt:lpstr>
      <vt:lpstr>Frühjahrstagung 2018 des BBfG  Zentrale Beschwerdebearbeitung in der Kassenärztlichen Vereinigung Baden-Württemberg</vt:lpstr>
      <vt:lpstr>Ausgangssituation im Juli 2007</vt:lpstr>
      <vt:lpstr>Aktuelle Struktur</vt:lpstr>
      <vt:lpstr>Ressourcenorientierter Lösungsansatz</vt:lpstr>
      <vt:lpstr>Beschwerdemanagement - Ziele</vt:lpstr>
      <vt:lpstr>Beschwerdemanagement - Ablauf</vt:lpstr>
      <vt:lpstr>Beschwerdemanagement - Werkzeug um den Überblick zu behalten</vt:lpstr>
      <vt:lpstr>Beschwerdemanagement - Texthandbuch – Autotexte für Standardfälle</vt:lpstr>
      <vt:lpstr>Beschwerdemanagement - Häufige Beschwerdegründe</vt:lpstr>
      <vt:lpstr>Beschwerdemanagement - Häufige Beschwerdegründe</vt:lpstr>
      <vt:lpstr>PowerPoint-Präsentation</vt:lpstr>
      <vt:lpstr>Vielen Dank  für Ihr Interesse</vt:lpstr>
    </vt:vector>
  </TitlesOfParts>
  <Company>p.a.t.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Marti</dc:creator>
  <cp:lastModifiedBy>Egermann, Philip</cp:lastModifiedBy>
  <cp:revision>904</cp:revision>
  <cp:lastPrinted>2018-02-06T12:55:51Z</cp:lastPrinted>
  <dcterms:created xsi:type="dcterms:W3CDTF">2013-12-12T17:08:57Z</dcterms:created>
  <dcterms:modified xsi:type="dcterms:W3CDTF">2018-04-18T12:29:08Z</dcterms:modified>
</cp:coreProperties>
</file>